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68" r:id="rId3"/>
    <p:sldId id="258" r:id="rId4"/>
    <p:sldId id="257" r:id="rId5"/>
    <p:sldId id="275" r:id="rId6"/>
    <p:sldId id="280" r:id="rId7"/>
    <p:sldId id="281" r:id="rId8"/>
    <p:sldId id="282" r:id="rId9"/>
    <p:sldId id="274" r:id="rId10"/>
    <p:sldId id="278" r:id="rId11"/>
    <p:sldId id="276" r:id="rId12"/>
    <p:sldId id="283" r:id="rId13"/>
    <p:sldId id="277" r:id="rId14"/>
    <p:sldId id="279" r:id="rId15"/>
    <p:sldId id="284" r:id="rId16"/>
    <p:sldId id="285" r:id="rId17"/>
    <p:sldId id="286" r:id="rId18"/>
    <p:sldId id="287" r:id="rId19"/>
    <p:sldId id="288" r:id="rId20"/>
    <p:sldId id="289" r:id="rId21"/>
    <p:sldId id="293" r:id="rId22"/>
    <p:sldId id="295" r:id="rId23"/>
    <p:sldId id="294" r:id="rId24"/>
    <p:sldId id="290" r:id="rId25"/>
    <p:sldId id="291" r:id="rId26"/>
    <p:sldId id="298" r:id="rId27"/>
    <p:sldId id="299" r:id="rId28"/>
    <p:sldId id="300" r:id="rId29"/>
    <p:sldId id="301" r:id="rId30"/>
    <p:sldId id="30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6" autoAdjust="0"/>
    <p:restoredTop sz="79359" autoAdjust="0"/>
  </p:normalViewPr>
  <p:slideViewPr>
    <p:cSldViewPr>
      <p:cViewPr>
        <p:scale>
          <a:sx n="42" d="100"/>
          <a:sy n="42" d="100"/>
        </p:scale>
        <p:origin x="-2370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9D34C-0C8F-4DFF-82C1-E63F35DD1921}" type="doc">
      <dgm:prSet loTypeId="urn:microsoft.com/office/officeart/2005/8/layout/venn1" loCatId="relationship" qsTypeId="urn:microsoft.com/office/officeart/2005/8/quickstyle/3d6" qsCatId="3D" csTypeId="urn:microsoft.com/office/officeart/2005/8/colors/accent1_2" csCatId="accent1" phldr="1"/>
      <dgm:spPr/>
    </dgm:pt>
    <dgm:pt modelId="{E01E84CA-0D14-42BA-AB22-B907FB44FA92}">
      <dgm:prSet phldrT="[Text]"/>
      <dgm:spPr/>
      <dgm:t>
        <a:bodyPr/>
        <a:lstStyle/>
        <a:p>
          <a:r>
            <a:rPr lang="en-US" dirty="0" smtClean="0"/>
            <a:t>Insulator</a:t>
          </a:r>
          <a:endParaRPr lang="en-US" dirty="0"/>
        </a:p>
      </dgm:t>
    </dgm:pt>
    <dgm:pt modelId="{995049DC-0624-4D27-97B6-56BEC437CEC3}" type="parTrans" cxnId="{F1C57667-69D3-431B-B595-4B98AC24B880}">
      <dgm:prSet/>
      <dgm:spPr/>
      <dgm:t>
        <a:bodyPr/>
        <a:lstStyle/>
        <a:p>
          <a:endParaRPr lang="en-US"/>
        </a:p>
      </dgm:t>
    </dgm:pt>
    <dgm:pt modelId="{9932687F-9E6F-4AF4-BB6E-2819CBFF88A7}" type="sibTrans" cxnId="{F1C57667-69D3-431B-B595-4B98AC24B880}">
      <dgm:prSet/>
      <dgm:spPr/>
      <dgm:t>
        <a:bodyPr/>
        <a:lstStyle/>
        <a:p>
          <a:endParaRPr lang="en-US"/>
        </a:p>
      </dgm:t>
    </dgm:pt>
    <dgm:pt modelId="{FCD57A75-5DBD-4FC6-82F4-32ECC7107FDA}">
      <dgm:prSet phldrT="[Text]"/>
      <dgm:spPr/>
      <dgm:t>
        <a:bodyPr/>
        <a:lstStyle/>
        <a:p>
          <a:r>
            <a:rPr lang="en-US" dirty="0" smtClean="0"/>
            <a:t>Conductor</a:t>
          </a:r>
          <a:endParaRPr lang="en-US" dirty="0"/>
        </a:p>
      </dgm:t>
    </dgm:pt>
    <dgm:pt modelId="{5C0A815E-7FAC-4AA7-8CEF-8C180A12868A}" type="parTrans" cxnId="{B555FCA7-ADB2-402E-8B93-5F5F881C3FED}">
      <dgm:prSet/>
      <dgm:spPr/>
      <dgm:t>
        <a:bodyPr/>
        <a:lstStyle/>
        <a:p>
          <a:endParaRPr lang="en-US"/>
        </a:p>
      </dgm:t>
    </dgm:pt>
    <dgm:pt modelId="{0872650B-7A83-4C86-BCE9-8AC34D7B30A1}" type="sibTrans" cxnId="{B555FCA7-ADB2-402E-8B93-5F5F881C3FED}">
      <dgm:prSet/>
      <dgm:spPr/>
      <dgm:t>
        <a:bodyPr/>
        <a:lstStyle/>
        <a:p>
          <a:endParaRPr lang="en-US"/>
        </a:p>
      </dgm:t>
    </dgm:pt>
    <dgm:pt modelId="{70F310A7-2D3F-451E-92E1-DD6FA0FA6AD1}" type="pres">
      <dgm:prSet presAssocID="{7B89D34C-0C8F-4DFF-82C1-E63F35DD1921}" presName="compositeShape" presStyleCnt="0">
        <dgm:presLayoutVars>
          <dgm:chMax val="7"/>
          <dgm:dir/>
          <dgm:resizeHandles val="exact"/>
        </dgm:presLayoutVars>
      </dgm:prSet>
      <dgm:spPr/>
    </dgm:pt>
    <dgm:pt modelId="{869BCB29-FCC8-4F3A-A94F-9F82E6EE9621}" type="pres">
      <dgm:prSet presAssocID="{E01E84CA-0D14-42BA-AB22-B907FB44FA92}" presName="circ1" presStyleLbl="vennNode1" presStyleIdx="0" presStyleCnt="2"/>
      <dgm:spPr/>
      <dgm:t>
        <a:bodyPr/>
        <a:lstStyle/>
        <a:p>
          <a:endParaRPr lang="en-US"/>
        </a:p>
      </dgm:t>
    </dgm:pt>
    <dgm:pt modelId="{96065033-E949-4361-AE43-242658272F8B}" type="pres">
      <dgm:prSet presAssocID="{E01E84CA-0D14-42BA-AB22-B907FB44FA9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03598-CFF9-4C97-A3B6-C855E4D884C8}" type="pres">
      <dgm:prSet presAssocID="{FCD57A75-5DBD-4FC6-82F4-32ECC7107FDA}" presName="circ2" presStyleLbl="vennNode1" presStyleIdx="1" presStyleCnt="2"/>
      <dgm:spPr/>
      <dgm:t>
        <a:bodyPr/>
        <a:lstStyle/>
        <a:p>
          <a:endParaRPr lang="en-US"/>
        </a:p>
      </dgm:t>
    </dgm:pt>
    <dgm:pt modelId="{84894C9F-C901-4BBB-8D90-40614B5FF7D3}" type="pres">
      <dgm:prSet presAssocID="{FCD57A75-5DBD-4FC6-82F4-32ECC7107FD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55FCA7-ADB2-402E-8B93-5F5F881C3FED}" srcId="{7B89D34C-0C8F-4DFF-82C1-E63F35DD1921}" destId="{FCD57A75-5DBD-4FC6-82F4-32ECC7107FDA}" srcOrd="1" destOrd="0" parTransId="{5C0A815E-7FAC-4AA7-8CEF-8C180A12868A}" sibTransId="{0872650B-7A83-4C86-BCE9-8AC34D7B30A1}"/>
    <dgm:cxn modelId="{74914BA9-BCF8-4E64-8265-4F1CF5464EDA}" type="presOf" srcId="{FCD57A75-5DBD-4FC6-82F4-32ECC7107FDA}" destId="{BBA03598-CFF9-4C97-A3B6-C855E4D884C8}" srcOrd="0" destOrd="0" presId="urn:microsoft.com/office/officeart/2005/8/layout/venn1"/>
    <dgm:cxn modelId="{96264E8D-ABF4-4AA1-86D6-27B611C1EA0E}" type="presOf" srcId="{7B89D34C-0C8F-4DFF-82C1-E63F35DD1921}" destId="{70F310A7-2D3F-451E-92E1-DD6FA0FA6AD1}" srcOrd="0" destOrd="0" presId="urn:microsoft.com/office/officeart/2005/8/layout/venn1"/>
    <dgm:cxn modelId="{AE625EEB-9360-422B-B0C5-8F68ACFFD35C}" type="presOf" srcId="{E01E84CA-0D14-42BA-AB22-B907FB44FA92}" destId="{96065033-E949-4361-AE43-242658272F8B}" srcOrd="1" destOrd="0" presId="urn:microsoft.com/office/officeart/2005/8/layout/venn1"/>
    <dgm:cxn modelId="{BD2AA183-F018-446D-9BB3-40EB0E503F48}" type="presOf" srcId="{FCD57A75-5DBD-4FC6-82F4-32ECC7107FDA}" destId="{84894C9F-C901-4BBB-8D90-40614B5FF7D3}" srcOrd="1" destOrd="0" presId="urn:microsoft.com/office/officeart/2005/8/layout/venn1"/>
    <dgm:cxn modelId="{F1C57667-69D3-431B-B595-4B98AC24B880}" srcId="{7B89D34C-0C8F-4DFF-82C1-E63F35DD1921}" destId="{E01E84CA-0D14-42BA-AB22-B907FB44FA92}" srcOrd="0" destOrd="0" parTransId="{995049DC-0624-4D27-97B6-56BEC437CEC3}" sibTransId="{9932687F-9E6F-4AF4-BB6E-2819CBFF88A7}"/>
    <dgm:cxn modelId="{467FEE04-F725-49D0-B560-F6F814E2487F}" type="presOf" srcId="{E01E84CA-0D14-42BA-AB22-B907FB44FA92}" destId="{869BCB29-FCC8-4F3A-A94F-9F82E6EE9621}" srcOrd="0" destOrd="0" presId="urn:microsoft.com/office/officeart/2005/8/layout/venn1"/>
    <dgm:cxn modelId="{4404459C-E3B3-4089-8B94-E4F9F72BAA0A}" type="presParOf" srcId="{70F310A7-2D3F-451E-92E1-DD6FA0FA6AD1}" destId="{869BCB29-FCC8-4F3A-A94F-9F82E6EE9621}" srcOrd="0" destOrd="0" presId="urn:microsoft.com/office/officeart/2005/8/layout/venn1"/>
    <dgm:cxn modelId="{47451EEA-DE06-4F63-9E9F-EF76BE60B9E3}" type="presParOf" srcId="{70F310A7-2D3F-451E-92E1-DD6FA0FA6AD1}" destId="{96065033-E949-4361-AE43-242658272F8B}" srcOrd="1" destOrd="0" presId="urn:microsoft.com/office/officeart/2005/8/layout/venn1"/>
    <dgm:cxn modelId="{E71C7B30-E96D-44AE-A11D-D5C86BA2FC4F}" type="presParOf" srcId="{70F310A7-2D3F-451E-92E1-DD6FA0FA6AD1}" destId="{BBA03598-CFF9-4C97-A3B6-C855E4D884C8}" srcOrd="2" destOrd="0" presId="urn:microsoft.com/office/officeart/2005/8/layout/venn1"/>
    <dgm:cxn modelId="{65491206-AF88-4FAC-8499-FDF4A928FA84}" type="presParOf" srcId="{70F310A7-2D3F-451E-92E1-DD6FA0FA6AD1}" destId="{84894C9F-C901-4BBB-8D90-40614B5FF7D3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BCB29-FCC8-4F3A-A94F-9F82E6EE9621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Insulator</a:t>
          </a:r>
          <a:endParaRPr lang="en-US" sz="3000" kern="1200" dirty="0"/>
        </a:p>
      </dsp:txBody>
      <dsp:txXfrm>
        <a:off x="609599" y="739321"/>
        <a:ext cx="1950720" cy="2585357"/>
      </dsp:txXfrm>
    </dsp:sp>
    <dsp:sp modelId="{BBA03598-CFF9-4C97-A3B6-C855E4D884C8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Conductor</a:t>
          </a:r>
          <a:endParaRPr lang="en-US" sz="3000" kern="1200" dirty="0"/>
        </a:p>
      </dsp:txBody>
      <dsp:txXfrm>
        <a:off x="3535680" y="739321"/>
        <a:ext cx="1950720" cy="2585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825EB-27D1-4218-9798-6EE6E74621D2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2DD70-F88F-42E5-BFEB-DB8E163DD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5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4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0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AutoShape 2" descr="Image result for soutiens d'avenir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51563"/>
            <a:ext cx="2209800" cy="2076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324" b="95541" l="10000" r="90000">
                        <a14:foregroundMark x1="47111" y1="39595" x2="47111" y2="39595"/>
                        <a14:foregroundMark x1="66889" y1="32838" x2="66889" y2="32838"/>
                        <a14:foregroundMark x1="57667" y1="25405" x2="57667" y2="25405"/>
                        <a14:foregroundMark x1="61000" y1="22027" x2="61000" y2="22027"/>
                        <a14:foregroundMark x1="67556" y1="17568" x2="67556" y2="17568"/>
                        <a14:foregroundMark x1="38222" y1="57703" x2="38222" y2="57703"/>
                        <a14:foregroundMark x1="49889" y1="68919" x2="49889" y2="68919"/>
                        <a14:foregroundMark x1="51444" y1="75676" x2="51444" y2="75676"/>
                        <a14:foregroundMark x1="49333" y1="82432" x2="49333" y2="82432"/>
                        <a14:foregroundMark x1="47778" y1="35541" x2="47778" y2="35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39700"/>
            <a:ext cx="2060178" cy="1693924"/>
          </a:xfrm>
          <a:prstGeom prst="rect">
            <a:avLst/>
          </a:prstGeom>
        </p:spPr>
      </p:pic>
      <p:sp>
        <p:nvSpPr>
          <p:cNvPr id="20" name="Footer Placeholder 18"/>
          <p:cNvSpPr txBox="1">
            <a:spLocks/>
          </p:cNvSpPr>
          <p:nvPr userDrawn="1"/>
        </p:nvSpPr>
        <p:spPr>
          <a:xfrm>
            <a:off x="6172200" y="6416675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18"/>
          <p:cNvSpPr txBox="1">
            <a:spLocks/>
          </p:cNvSpPr>
          <p:nvPr userDrawn="1"/>
        </p:nvSpPr>
        <p:spPr>
          <a:xfrm>
            <a:off x="76200" y="6470650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</a:t>
            </a:r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1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cells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86200"/>
            <a:ext cx="1561636" cy="18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7925496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Do we have different ways to connect </a:t>
            </a:r>
            <a:r>
              <a:rPr lang="en-US" dirty="0"/>
              <a:t>c</a:t>
            </a:r>
            <a:r>
              <a:rPr lang="en-US" dirty="0" smtClean="0"/>
              <a:t>ells </a:t>
            </a:r>
          </a:p>
          <a:p>
            <a:endParaRPr lang="en-US" dirty="0"/>
          </a:p>
          <a:p>
            <a:r>
              <a:rPr lang="en-US" dirty="0" smtClean="0"/>
              <a:t>What does happen in each situation ?</a:t>
            </a:r>
          </a:p>
          <a:p>
            <a:endParaRPr lang="en-US" dirty="0"/>
          </a:p>
          <a:p>
            <a:r>
              <a:rPr lang="en-US" dirty="0" smtClean="0"/>
              <a:t>Can you explain it ? </a:t>
            </a:r>
          </a:p>
        </p:txBody>
      </p:sp>
    </p:spTree>
    <p:extLst>
      <p:ext uri="{BB962C8B-B14F-4D97-AF65-F5344CB8AC3E}">
        <p14:creationId xmlns:p14="http://schemas.microsoft.com/office/powerpoint/2010/main" val="122410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cells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477349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Series combination of cells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17955" y="3816672"/>
            <a:ext cx="4099708" cy="2408115"/>
            <a:chOff x="2517262" y="2581275"/>
            <a:chExt cx="3736385" cy="2062163"/>
          </a:xfrm>
        </p:grpSpPr>
        <p:grpSp>
          <p:nvGrpSpPr>
            <p:cNvPr id="5" name="Group 4"/>
            <p:cNvGrpSpPr/>
            <p:nvPr/>
          </p:nvGrpSpPr>
          <p:grpSpPr>
            <a:xfrm>
              <a:off x="2541544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639043" y="4005262"/>
              <a:ext cx="1552576" cy="638176"/>
              <a:chOff x="3275738" y="1666681"/>
              <a:chExt cx="1552576" cy="6381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/>
                <p:cNvCxnSpPr>
                  <a:stCxn id="19" idx="1"/>
                  <a:endCxn id="19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stCxn id="19" idx="3"/>
                  <a:endCxn id="19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/>
              <p:cNvCxnSpPr/>
              <p:nvPr/>
            </p:nvCxnSpPr>
            <p:spPr>
              <a:xfrm>
                <a:off x="32757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9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044440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3678526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2517262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Isosceles Triangle 44"/>
            <p:cNvSpPr/>
            <p:nvPr/>
          </p:nvSpPr>
          <p:spPr>
            <a:xfrm rot="16200000" flipH="1">
              <a:off x="3467951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flipH="1">
              <a:off x="6121232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3709693" y="427955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044928" y="3127161"/>
            <a:ext cx="2628500" cy="1808539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90874" y="4935700"/>
            <a:ext cx="1811114" cy="916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638800" y="5590889"/>
                <a:ext cx="3337212" cy="112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4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200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4000" i="1" dirty="0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sz="36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6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28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5590889"/>
                <a:ext cx="3337212" cy="1124603"/>
              </a:xfrm>
              <a:prstGeom prst="rect">
                <a:avLst/>
              </a:prstGeom>
              <a:blipFill rotWithShape="1">
                <a:blip r:embed="rId3"/>
                <a:stretch>
                  <a:fillRect l="-3656" r="-4205" b="-1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/>
          <p:nvPr/>
        </p:nvCxnSpPr>
        <p:spPr>
          <a:xfrm>
            <a:off x="1931275" y="2752972"/>
            <a:ext cx="113698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70463" y="2068161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V</a:t>
            </a:r>
            <a:r>
              <a:rPr lang="en-US" sz="3200" baseline="-25000" dirty="0" smtClean="0">
                <a:solidFill>
                  <a:srgbClr val="FF0000"/>
                </a:solidFill>
              </a:rPr>
              <a:t>tot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295757" y="3726373"/>
            <a:ext cx="568491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295757" y="3195935"/>
            <a:ext cx="52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V</a:t>
            </a:r>
            <a:r>
              <a:rPr lang="en-US" sz="2400" baseline="-25000" dirty="0" smtClean="0">
                <a:solidFill>
                  <a:srgbClr val="00B050"/>
                </a:solidFill>
              </a:rPr>
              <a:t>1</a:t>
            </a:r>
            <a:endParaRPr lang="en-US" sz="2400" baseline="-25000" dirty="0">
              <a:solidFill>
                <a:srgbClr val="00B05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693853" y="3711859"/>
            <a:ext cx="568491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693853" y="3181421"/>
            <a:ext cx="52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V</a:t>
            </a:r>
            <a:r>
              <a:rPr lang="en-US" sz="2400" baseline="-25000" dirty="0">
                <a:solidFill>
                  <a:srgbClr val="00206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395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of cells</a:t>
            </a:r>
          </a:p>
        </p:txBody>
      </p:sp>
      <p:pic>
        <p:nvPicPr>
          <p:cNvPr id="1026" name="Picture 2" descr="RÃ©sultat de recherche d'images pour &quot;watermill png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r="14584"/>
          <a:stretch/>
        </p:blipFill>
        <p:spPr bwMode="auto">
          <a:xfrm flipH="1">
            <a:off x="576943" y="2871107"/>
            <a:ext cx="2579914" cy="298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133480" y="2318988"/>
            <a:ext cx="3088822" cy="3528804"/>
            <a:chOff x="5344886" y="2541814"/>
            <a:chExt cx="3088822" cy="3528804"/>
          </a:xfrm>
        </p:grpSpPr>
        <p:pic>
          <p:nvPicPr>
            <p:cNvPr id="6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0" t="21030" r="14584"/>
            <a:stretch/>
          </p:blipFill>
          <p:spPr bwMode="auto">
            <a:xfrm flipH="1">
              <a:off x="5853794" y="3709883"/>
              <a:ext cx="2579914" cy="2360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0" r="14584" b="77969"/>
            <a:stretch/>
          </p:blipFill>
          <p:spPr bwMode="auto">
            <a:xfrm flipH="1">
              <a:off x="5344886" y="2541814"/>
              <a:ext cx="2579914" cy="658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7019245" y="3643207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956823" y="3576531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834698" y="3448051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715524" y="3325176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657295" y="3263263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769895" y="3381375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902452" y="3513139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RÃ©sultat de recherche d'images pour &quot;watermill png&quot;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2" t="20745" r="47787" b="77025"/>
            <a:stretch/>
          </p:blipFill>
          <p:spPr bwMode="auto">
            <a:xfrm flipH="1">
              <a:off x="6588240" y="3196587"/>
              <a:ext cx="373856" cy="66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8" name="Straight Arrow Connector 17"/>
          <p:cNvCxnSpPr/>
          <p:nvPr/>
        </p:nvCxnSpPr>
        <p:spPr>
          <a:xfrm>
            <a:off x="2710543" y="3290313"/>
            <a:ext cx="0" cy="407882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41994" y="2748974"/>
            <a:ext cx="0" cy="9032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66900" y="3291386"/>
            <a:ext cx="843643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481943" y="3697560"/>
            <a:ext cx="228599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567342" y="3651627"/>
            <a:ext cx="421822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445889" y="2748974"/>
            <a:ext cx="154327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989164" y="2971800"/>
                <a:ext cx="2154836" cy="884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2400" i="1" dirty="0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0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20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16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164" y="2971800"/>
                <a:ext cx="2154836" cy="884025"/>
              </a:xfrm>
              <a:prstGeom prst="rect">
                <a:avLst/>
              </a:prstGeom>
              <a:blipFill rotWithShape="1">
                <a:blip r:embed="rId3"/>
                <a:stretch>
                  <a:fillRect l="-5949" b="-17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819400" y="3232588"/>
                <a:ext cx="19792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i="1" dirty="0">
                        <a:solidFill>
                          <a:srgbClr val="00B050"/>
                        </a:solidFill>
                      </a:rPr>
                      <m:t>V</m:t>
                    </m:r>
                    <m:r>
                      <m:rPr>
                        <m:nor/>
                      </m:rPr>
                      <a:rPr lang="en-US" sz="2000" i="1" baseline="-25000" dirty="0">
                        <a:solidFill>
                          <a:srgbClr val="00B050"/>
                        </a:solidFill>
                      </a:rPr>
                      <m:t>1</m:t>
                    </m:r>
                  </m:oMath>
                </a14:m>
                <a:r>
                  <a:rPr lang="en-US" sz="3200" dirty="0" smtClean="0"/>
                  <a:t>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(alone)</a:t>
                </a:r>
                <a:r>
                  <a:rPr lang="en-US" sz="3200" dirty="0" smtClean="0"/>
                  <a:t> </a:t>
                </a:r>
                <a:endParaRPr lang="en-US" sz="32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3232588"/>
                <a:ext cx="1979218" cy="584775"/>
              </a:xfrm>
              <a:prstGeom prst="rect">
                <a:avLst/>
              </a:prstGeom>
              <a:blipFill rotWithShape="1">
                <a:blip r:embed="rId4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4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of cells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9599" y="1430430"/>
            <a:ext cx="7477349" cy="60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Parallel combination of cells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4648200" y="3681025"/>
            <a:ext cx="1024253" cy="1082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4941330" y="1082791"/>
            <a:ext cx="3909738" cy="5622809"/>
            <a:chOff x="4724400" y="839171"/>
            <a:chExt cx="4054005" cy="5622809"/>
          </a:xfrm>
        </p:grpSpPr>
        <p:cxnSp>
          <p:nvCxnSpPr>
            <p:cNvPr id="45" name="Straight Connector 44"/>
            <p:cNvCxnSpPr/>
            <p:nvPr/>
          </p:nvCxnSpPr>
          <p:spPr>
            <a:xfrm rot="10800000">
              <a:off x="7450081" y="6114332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/>
            <p:cNvGrpSpPr/>
            <p:nvPr/>
          </p:nvGrpSpPr>
          <p:grpSpPr>
            <a:xfrm rot="10800000">
              <a:off x="5995273" y="5766685"/>
              <a:ext cx="1677701" cy="695295"/>
              <a:chOff x="3288438" y="1666681"/>
              <a:chExt cx="1539876" cy="638176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1" name="Straight Connector 50"/>
                <p:cNvCxnSpPr>
                  <a:stCxn id="50" idx="1"/>
                  <a:endCxn id="50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50" idx="3"/>
                  <a:endCxn id="50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32884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>
                <a:stCxn id="50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 rot="16200000">
              <a:off x="8114243" y="5460549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>
              <a:off x="4129274" y="5460549"/>
              <a:ext cx="13283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4793435" y="6114332"/>
              <a:ext cx="13750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0800000">
              <a:off x="4796533" y="4796387"/>
              <a:ext cx="137193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0800000">
              <a:off x="7450081" y="4782929"/>
              <a:ext cx="132832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5995273" y="2980690"/>
              <a:ext cx="0" cy="18022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7687293" y="2980690"/>
              <a:ext cx="0" cy="18022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 rot="10800000">
              <a:off x="5995273" y="2406138"/>
              <a:ext cx="1677701" cy="1022862"/>
              <a:chOff x="539335" y="1902996"/>
              <a:chExt cx="1539876" cy="938833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539335" y="1902996"/>
                <a:ext cx="679864" cy="822960"/>
                <a:chOff x="539335" y="1902996"/>
                <a:chExt cx="679864" cy="82296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539335" y="2314476"/>
                  <a:ext cx="67986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1371599" y="2085876"/>
                <a:ext cx="707612" cy="457200"/>
                <a:chOff x="1371599" y="2000258"/>
                <a:chExt cx="707612" cy="457200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371601" y="2228858"/>
                  <a:ext cx="70761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TextBox 69"/>
              <p:cNvSpPr txBox="1"/>
              <p:nvPr/>
            </p:nvSpPr>
            <p:spPr>
              <a:xfrm>
                <a:off x="838842" y="2426331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439013" y="2380164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 rot="10800000">
              <a:off x="6168470" y="4091205"/>
              <a:ext cx="1361533" cy="1148111"/>
              <a:chOff x="670559" y="1902996"/>
              <a:chExt cx="1249682" cy="1053793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10800000">
                  <a:off x="670559" y="232209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/>
              <p:cNvSpPr txBox="1"/>
              <p:nvPr/>
            </p:nvSpPr>
            <p:spPr>
              <a:xfrm>
                <a:off x="778162" y="2543076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417321" y="2495124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sp>
          <p:nvSpPr>
            <p:cNvPr id="98" name="Isosceles Triangle 97"/>
            <p:cNvSpPr/>
            <p:nvPr/>
          </p:nvSpPr>
          <p:spPr>
            <a:xfrm rot="16200000">
              <a:off x="7615160" y="6049640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Isosceles Triangle 98"/>
            <p:cNvSpPr/>
            <p:nvPr/>
          </p:nvSpPr>
          <p:spPr>
            <a:xfrm rot="10800000" flipH="1" flipV="1">
              <a:off x="4724400" y="5336018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Isosceles Triangle 99"/>
            <p:cNvSpPr/>
            <p:nvPr/>
          </p:nvSpPr>
          <p:spPr>
            <a:xfrm rot="5400000" flipH="1">
              <a:off x="7351781" y="4720665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 flipH="1">
              <a:off x="7351779" y="2926874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Isosceles Triangle 101"/>
            <p:cNvSpPr/>
            <p:nvPr/>
          </p:nvSpPr>
          <p:spPr>
            <a:xfrm rot="5400000" flipH="1">
              <a:off x="6234465" y="4720664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Isosceles Triangle 102"/>
            <p:cNvSpPr/>
            <p:nvPr/>
          </p:nvSpPr>
          <p:spPr>
            <a:xfrm rot="10800000" flipH="1" flipV="1">
              <a:off x="5923141" y="4083987"/>
              <a:ext cx="144267" cy="12453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791200" y="1735231"/>
              <a:ext cx="2133600" cy="3552514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6595217" y="2339635"/>
              <a:ext cx="56849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595217" y="1809197"/>
              <a:ext cx="635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</a:rPr>
                <a:t>V</a:t>
              </a:r>
              <a:r>
                <a:rPr lang="en-US" sz="2400" baseline="-25000" dirty="0" smtClean="0">
                  <a:solidFill>
                    <a:srgbClr val="00B050"/>
                  </a:solidFill>
                </a:rPr>
                <a:t>1</a:t>
              </a:r>
              <a:endParaRPr lang="en-US" sz="2400" baseline="-25000" dirty="0">
                <a:solidFill>
                  <a:srgbClr val="00B050"/>
                </a:solidFill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6568296" y="4076096"/>
              <a:ext cx="568491" cy="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6568296" y="3545658"/>
              <a:ext cx="620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</a:rPr>
                <a:t>V</a:t>
              </a:r>
              <a:r>
                <a:rPr lang="en-US" sz="2400" baseline="-25000" dirty="0">
                  <a:solidFill>
                    <a:srgbClr val="002060"/>
                  </a:solidFill>
                </a:rPr>
                <a:t>2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H="1">
              <a:off x="6417267" y="1523982"/>
              <a:ext cx="86505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6456455" y="839171"/>
              <a:ext cx="8258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V</a:t>
              </a:r>
              <a:r>
                <a:rPr lang="en-US" sz="3200" baseline="-25000" dirty="0" smtClean="0">
                  <a:solidFill>
                    <a:srgbClr val="FF0000"/>
                  </a:solidFill>
                </a:rPr>
                <a:t>tot</a:t>
              </a:r>
              <a:endParaRPr lang="en-US" sz="3200" baseline="-250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962424" y="3000827"/>
                <a:ext cx="3337212" cy="112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𝒕𝒐𝒕</m:t>
                          </m:r>
                        </m:sub>
                      </m:sSub>
                      <m:r>
                        <a:rPr lang="en-US" sz="4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200" i="1" dirty="0">
                          <a:solidFill>
                            <a:srgbClr val="00B05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200" i="1" baseline="-25000" dirty="0">
                          <a:solidFill>
                            <a:srgbClr val="00B050"/>
                          </a:solidFill>
                        </a:rPr>
                        <m:t>1</m:t>
                      </m:r>
                      <m:r>
                        <a:rPr lang="en-US" sz="400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3600" i="1" dirty="0">
                          <a:solidFill>
                            <a:srgbClr val="002060"/>
                          </a:solidFill>
                        </a:rPr>
                        <m:t>V</m:t>
                      </m:r>
                      <m:r>
                        <m:rPr>
                          <m:nor/>
                        </m:rPr>
                        <a:rPr lang="en-US" sz="3600" i="1" baseline="-25000" dirty="0">
                          <a:solidFill>
                            <a:srgbClr val="002060"/>
                          </a:solidFill>
                        </a:rPr>
                        <m:t>2</m:t>
                      </m:r>
                    </m:oMath>
                  </m:oMathPara>
                </a14:m>
                <a:endParaRPr lang="en-US" sz="2800" i="1" baseline="-25000" dirty="0">
                  <a:solidFill>
                    <a:srgbClr val="00206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424" y="3000827"/>
                <a:ext cx="3337212" cy="1124603"/>
              </a:xfrm>
              <a:prstGeom prst="rect">
                <a:avLst/>
              </a:prstGeom>
              <a:blipFill rotWithShape="1">
                <a:blip r:embed="rId3"/>
                <a:stretch>
                  <a:fillRect l="-3839" r="-4753" b="-1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741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Series and derivation combination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9" y="35052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1814860" y="1447800"/>
            <a:ext cx="3823940" cy="2372323"/>
          </a:xfrm>
          <a:prstGeom prst="wedgeEllipseCallout">
            <a:avLst>
              <a:gd name="adj1" fmla="val -52790"/>
              <a:gd name="adj2" fmla="val 40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Now it’s time for more exercises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6512947" y="5136183"/>
            <a:ext cx="14237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37488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7220932" y="2682884"/>
            <a:ext cx="0" cy="23606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476001" y="2682886"/>
            <a:ext cx="37488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24815" y="2666918"/>
            <a:ext cx="0" cy="3181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1489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4191000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853614" y="3947922"/>
            <a:ext cx="137120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4664807" y="3322438"/>
            <a:ext cx="1371200" cy="1105995"/>
            <a:chOff x="670559" y="1778849"/>
            <a:chExt cx="1249682" cy="947107"/>
          </a:xfrm>
        </p:grpSpPr>
        <p:grpSp>
          <p:nvGrpSpPr>
            <p:cNvPr id="51" name="Group 5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3200037" y="2683648"/>
            <a:ext cx="9909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5519826" y="2311029"/>
            <a:ext cx="700232" cy="745237"/>
            <a:chOff x="3621767" y="1484835"/>
            <a:chExt cx="638176" cy="638176"/>
          </a:xfrm>
        </p:grpSpPr>
        <p:sp>
          <p:nvSpPr>
            <p:cNvPr id="74" name="Oval 73"/>
            <p:cNvSpPr/>
            <p:nvPr/>
          </p:nvSpPr>
          <p:spPr>
            <a:xfrm>
              <a:off x="3621767" y="1484835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>
              <a:stCxn id="74" idx="1"/>
              <a:endCxn id="74" idx="5"/>
            </p:cNvCxnSpPr>
            <p:nvPr/>
          </p:nvCxnSpPr>
          <p:spPr>
            <a:xfrm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4" idx="3"/>
              <a:endCxn id="74" idx="7"/>
            </p:cNvCxnSpPr>
            <p:nvPr/>
          </p:nvCxnSpPr>
          <p:spPr>
            <a:xfrm flipV="1"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018168" y="2683647"/>
            <a:ext cx="1703547" cy="28"/>
            <a:chOff x="5018168" y="2683647"/>
            <a:chExt cx="1703547" cy="28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5018168" y="2683675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74" idx="6"/>
            </p:cNvCxnSpPr>
            <p:nvPr/>
          </p:nvCxnSpPr>
          <p:spPr>
            <a:xfrm>
              <a:off x="6220057" y="2683647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4610377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10377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82523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0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Create those circuits, mark the current and the tensions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Series and derivation combination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04801" y="3322438"/>
            <a:ext cx="1371200" cy="1105995"/>
            <a:chOff x="670559" y="1778849"/>
            <a:chExt cx="1249682" cy="947107"/>
          </a:xfrm>
        </p:grpSpPr>
        <p:grpSp>
          <p:nvGrpSpPr>
            <p:cNvPr id="30" name="Group 29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5957" y="5464310"/>
            <a:ext cx="1703547" cy="745237"/>
            <a:chOff x="3275738" y="1666681"/>
            <a:chExt cx="1552576" cy="638176"/>
          </a:xfrm>
        </p:grpSpPr>
        <p:grpSp>
          <p:nvGrpSpPr>
            <p:cNvPr id="24" name="Group 23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27" idx="1"/>
                <a:endCxn id="27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7" idx="3"/>
                <a:endCxn id="27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3275738" y="1998121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7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934875" y="2682884"/>
            <a:ext cx="1" cy="31692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24815" y="2666918"/>
            <a:ext cx="0" cy="3181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76001" y="3947922"/>
            <a:ext cx="17766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90874" y="5836920"/>
            <a:ext cx="21703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148817" y="2057400"/>
            <a:ext cx="1371200" cy="1105995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7955" y="5852168"/>
            <a:ext cx="1257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 rot="10800000">
            <a:off x="5853615" y="5043575"/>
            <a:ext cx="1371200" cy="1273153"/>
            <a:chOff x="670559" y="1902996"/>
            <a:chExt cx="1249682" cy="1090251"/>
          </a:xfrm>
        </p:grpSpPr>
        <p:grpSp>
          <p:nvGrpSpPr>
            <p:cNvPr id="39" name="Group 3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61997" y="26239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63040" y="2526485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4191000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4876" y="3947922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4876" y="2683648"/>
            <a:ext cx="1565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355274" y="3947922"/>
            <a:ext cx="86954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5181600" y="3322438"/>
            <a:ext cx="1371200" cy="1105995"/>
            <a:chOff x="670559" y="1778849"/>
            <a:chExt cx="1249682" cy="947107"/>
          </a:xfrm>
        </p:grpSpPr>
        <p:grpSp>
          <p:nvGrpSpPr>
            <p:cNvPr id="51" name="Group 5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3200037" y="2683648"/>
            <a:ext cx="9909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5519826" y="2311029"/>
            <a:ext cx="700232" cy="745237"/>
            <a:chOff x="3621767" y="1484835"/>
            <a:chExt cx="638176" cy="638176"/>
          </a:xfrm>
        </p:grpSpPr>
        <p:sp>
          <p:nvSpPr>
            <p:cNvPr id="74" name="Oval 73"/>
            <p:cNvSpPr/>
            <p:nvPr/>
          </p:nvSpPr>
          <p:spPr>
            <a:xfrm>
              <a:off x="3621767" y="1484835"/>
              <a:ext cx="638176" cy="638176"/>
            </a:xfrm>
            <a:prstGeom prst="ellipse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>
              <a:stCxn id="74" idx="1"/>
              <a:endCxn id="74" idx="5"/>
            </p:cNvCxnSpPr>
            <p:nvPr/>
          </p:nvCxnSpPr>
          <p:spPr>
            <a:xfrm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4" idx="3"/>
              <a:endCxn id="74" idx="7"/>
            </p:cNvCxnSpPr>
            <p:nvPr/>
          </p:nvCxnSpPr>
          <p:spPr>
            <a:xfrm flipV="1">
              <a:off x="3715226" y="1578294"/>
              <a:ext cx="451258" cy="451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018168" y="2683647"/>
            <a:ext cx="1703547" cy="28"/>
            <a:chOff x="5018168" y="2683647"/>
            <a:chExt cx="1703547" cy="28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5018168" y="2683675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74" idx="6"/>
            </p:cNvCxnSpPr>
            <p:nvPr/>
          </p:nvCxnSpPr>
          <p:spPr>
            <a:xfrm>
              <a:off x="6220057" y="2683647"/>
              <a:ext cx="50165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4610377" y="2682884"/>
            <a:ext cx="0" cy="1265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10377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82523" y="2683648"/>
            <a:ext cx="6422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0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67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9" y="35052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Oval Callout 68"/>
          <p:cNvSpPr/>
          <p:nvPr/>
        </p:nvSpPr>
        <p:spPr>
          <a:xfrm>
            <a:off x="3352800" y="3315463"/>
            <a:ext cx="3581400" cy="2018537"/>
          </a:xfrm>
          <a:prstGeom prst="wedgeEllipseCallout">
            <a:avLst>
              <a:gd name="adj1" fmla="val -63892"/>
              <a:gd name="adj2" fmla="val -16425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Have you seen that ? Can you explain me why ?</a:t>
            </a:r>
          </a:p>
        </p:txBody>
      </p:sp>
      <p:sp>
        <p:nvSpPr>
          <p:cNvPr id="68" name="Oval Callout 67"/>
          <p:cNvSpPr/>
          <p:nvPr/>
        </p:nvSpPr>
        <p:spPr>
          <a:xfrm>
            <a:off x="2348260" y="1149206"/>
            <a:ext cx="3823940" cy="2372323"/>
          </a:xfrm>
          <a:prstGeom prst="wedgeEllipseCallout">
            <a:avLst>
              <a:gd name="adj1" fmla="val -52790"/>
              <a:gd name="adj2" fmla="val 40703"/>
            </a:avLst>
          </a:prstGeom>
          <a:solidFill>
            <a:schemeClr val="bg1"/>
          </a:solidFill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Let’s go further, what will happen if I connect more and </a:t>
            </a:r>
            <a:r>
              <a:rPr lang="en-US" b="1" dirty="0">
                <a:solidFill>
                  <a:schemeClr val="tx1"/>
                </a:solidFill>
              </a:rPr>
              <a:t>m</a:t>
            </a:r>
            <a:r>
              <a:rPr lang="en-US" b="1" dirty="0" smtClean="0">
                <a:solidFill>
                  <a:schemeClr val="tx1"/>
                </a:solidFill>
              </a:rPr>
              <a:t>ore light bulbs in series 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8260" y="5782270"/>
            <a:ext cx="611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Helper: Think of the analogy with water and the river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46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42463510"/>
              </p:ext>
            </p:extLst>
          </p:nvPr>
        </p:nvGraphicFramePr>
        <p:xfrm>
          <a:off x="13716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4" descr="Image result for question logo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1070160" cy="10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associÃ©e"/>
          <p:cNvPicPr>
            <a:picLocks noChangeAspect="1" noChangeArrowheads="1" noCrop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14800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c 3"/>
          <p:cNvSpPr/>
          <p:nvPr/>
        </p:nvSpPr>
        <p:spPr>
          <a:xfrm rot="15714648">
            <a:off x="3403579" y="2516570"/>
            <a:ext cx="4781961" cy="2819400"/>
          </a:xfrm>
          <a:prstGeom prst="arc">
            <a:avLst>
              <a:gd name="adj1" fmla="val 16200000"/>
              <a:gd name="adj2" fmla="val 20368880"/>
            </a:avLst>
          </a:prstGeom>
          <a:ln w="571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Marius the Genius</a:t>
            </a:r>
            <a:endParaRPr lang="en-US" dirty="0"/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743200"/>
            <a:ext cx="303313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304800" y="1257300"/>
            <a:ext cx="4343400" cy="2971800"/>
          </a:xfrm>
          <a:prstGeom prst="wedgeEllipseCallout">
            <a:avLst>
              <a:gd name="adj1" fmla="val 58136"/>
              <a:gd name="adj2" fmla="val 30987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Hello everybody !! 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My name is Marius the Genius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We will work together to understand Electricity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60" y="7239000"/>
            <a:ext cx="86487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2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47" y="2397132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39318" y="3178491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952624" y="1724024"/>
            <a:ext cx="1552576" cy="638176"/>
            <a:chOff x="3275738" y="1666681"/>
            <a:chExt cx="1552576" cy="638176"/>
          </a:xfrm>
        </p:grpSpPr>
        <p:grpSp>
          <p:nvGrpSpPr>
            <p:cNvPr id="12" name="Group 11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>
                <a:stCxn id="15" idx="1"/>
                <a:endCxn id="15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5" idx="3"/>
                <a:endCxn id="15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5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Left Brace 4"/>
          <p:cNvSpPr/>
          <p:nvPr/>
        </p:nvSpPr>
        <p:spPr>
          <a:xfrm rot="10800000">
            <a:off x="3844017" y="1937534"/>
            <a:ext cx="457200" cy="1834365"/>
          </a:xfrm>
          <a:prstGeom prst="leftBrace">
            <a:avLst>
              <a:gd name="adj1" fmla="val 62500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01243" y="2670051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Those element are consuming energy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243878" y="3658472"/>
            <a:ext cx="3588221" cy="2544817"/>
            <a:chOff x="5243878" y="3658472"/>
            <a:chExt cx="3588221" cy="2544817"/>
          </a:xfrm>
        </p:grpSpPr>
        <p:pic>
          <p:nvPicPr>
            <p:cNvPr id="1026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15"/>
            <a:stretch/>
          </p:blipFill>
          <p:spPr bwMode="auto">
            <a:xfrm>
              <a:off x="5243878" y="5009303"/>
              <a:ext cx="3588221" cy="1193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95" b="57841"/>
            <a:stretch/>
          </p:blipFill>
          <p:spPr bwMode="auto">
            <a:xfrm>
              <a:off x="5243878" y="3658472"/>
              <a:ext cx="3588221" cy="912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34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09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analogy</a:t>
            </a:r>
            <a:endParaRPr lang="en-US" dirty="0"/>
          </a:p>
        </p:txBody>
      </p:sp>
      <p:pic>
        <p:nvPicPr>
          <p:cNvPr id="5122" name="Picture 2" descr="https://fr.flossmanuals.net/arduino/les-bases-de-lelectronique/static/analogie-eau-02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3600"/>
            <a:ext cx="30480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733800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1295400" y="2133600"/>
            <a:ext cx="3810000" cy="2336800"/>
          </a:xfrm>
          <a:prstGeom prst="wedgeEllipseCallout">
            <a:avLst>
              <a:gd name="adj1" fmla="val -49468"/>
              <a:gd name="adj2" fmla="val 31191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Now that we understand the analogy with water, can we draw the electric circuit link to this water installation ?</a:t>
            </a:r>
          </a:p>
        </p:txBody>
      </p:sp>
    </p:spTree>
    <p:extLst>
      <p:ext uri="{BB962C8B-B14F-4D97-AF65-F5344CB8AC3E}">
        <p14:creationId xmlns:p14="http://schemas.microsoft.com/office/powerpoint/2010/main" val="20525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020" y="585137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000" y="498460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746444" y="685626"/>
            <a:ext cx="1552576" cy="638176"/>
            <a:chOff x="3275738" y="1666681"/>
            <a:chExt cx="1552576" cy="638176"/>
          </a:xfrm>
        </p:grpSpPr>
        <p:grpSp>
          <p:nvGrpSpPr>
            <p:cNvPr id="12" name="Group 11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>
                <a:stCxn id="15" idx="1"/>
                <a:endCxn id="15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5" idx="3"/>
                <a:endCxn id="15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5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4738059" y="1855309"/>
            <a:ext cx="3118087" cy="2211391"/>
            <a:chOff x="5243878" y="3658472"/>
            <a:chExt cx="3588221" cy="2544817"/>
          </a:xfrm>
        </p:grpSpPr>
        <p:pic>
          <p:nvPicPr>
            <p:cNvPr id="1026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15"/>
            <a:stretch/>
          </p:blipFill>
          <p:spPr bwMode="auto">
            <a:xfrm>
              <a:off x="5243878" y="5009303"/>
              <a:ext cx="3588221" cy="1193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api.education-et-numerique.fr/1.0/blob/56df04123361eb7b166f4de0/draft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95" b="57841"/>
            <a:stretch/>
          </p:blipFill>
          <p:spPr bwMode="auto">
            <a:xfrm>
              <a:off x="5243878" y="3658472"/>
              <a:ext cx="3588221" cy="912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170" name="Picture 2" descr="RÃ©sultat de recherche d'images pour &quot;resistances&quot;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5697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64934"/>
              </p:ext>
            </p:extLst>
          </p:nvPr>
        </p:nvGraphicFramePr>
        <p:xfrm>
          <a:off x="1119178" y="4650897"/>
          <a:ext cx="7918152" cy="13716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910180"/>
                <a:gridCol w="1161642"/>
                <a:gridCol w="1828800"/>
                <a:gridCol w="3017530"/>
              </a:tblGrid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Tension / Voltage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Resistance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 or 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Amps (A)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Volt (V)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Ohm (</a:t>
                      </a:r>
                      <a:r>
                        <a:rPr lang="el-GR" sz="2400" dirty="0" smtClean="0"/>
                        <a:t>Ω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38" y="3460368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2324100" y="1752600"/>
            <a:ext cx="3733800" cy="2247137"/>
          </a:xfrm>
          <a:prstGeom prst="wedgeEllipseCallout">
            <a:avLst>
              <a:gd name="adj1" fmla="val -59019"/>
              <a:gd name="adj2" fmla="val 31392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 a electric circuit, I, V and R are linked, that is the </a:t>
            </a:r>
            <a:r>
              <a:rPr lang="en-US" sz="3200" b="1" dirty="0" smtClean="0">
                <a:solidFill>
                  <a:schemeClr val="tx1"/>
                </a:solidFill>
              </a:rPr>
              <a:t>OHM’S LAW 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3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pic>
        <p:nvPicPr>
          <p:cNvPr id="9" name="Picture 2" descr="Image associÃ©e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1" y="5130614"/>
            <a:ext cx="1684762" cy="203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31379" y="2927858"/>
            <a:ext cx="11897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 </a:t>
            </a:r>
            <a:r>
              <a:rPr lang="en-US" dirty="0" smtClean="0"/>
              <a:t>= </a:t>
            </a:r>
            <a:r>
              <a:rPr lang="en-US" dirty="0"/>
              <a:t>5V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sp>
        <p:nvSpPr>
          <p:cNvPr id="40" name="Oval Callout 39"/>
          <p:cNvSpPr/>
          <p:nvPr/>
        </p:nvSpPr>
        <p:spPr>
          <a:xfrm>
            <a:off x="5521558" y="3012821"/>
            <a:ext cx="3127339" cy="2018537"/>
          </a:xfrm>
          <a:prstGeom prst="wedgeEllipseCallout">
            <a:avLst>
              <a:gd name="adj1" fmla="val -50433"/>
              <a:gd name="adj2" fmla="val 54042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Can you help me calculate the current I ?</a:t>
            </a:r>
          </a:p>
        </p:txBody>
      </p:sp>
    </p:spTree>
    <p:extLst>
      <p:ext uri="{BB962C8B-B14F-4D97-AF65-F5344CB8AC3E}">
        <p14:creationId xmlns:p14="http://schemas.microsoft.com/office/powerpoint/2010/main" val="35506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114165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5V</a:t>
            </a:r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15643" y="3888851"/>
                <a:ext cx="1356462" cy="1966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r>
                  <a:rPr lang="en-US" b="1" dirty="0" smtClean="0"/>
                  <a:t/>
                </a:r>
                <a:br>
                  <a:rPr lang="en-US" b="1" dirty="0" smtClean="0"/>
                </a:br>
                <a:r>
                  <a:rPr lang="en-US" b="1" dirty="0" smtClean="0"/>
                  <a:t/>
                </a:r>
                <a:br>
                  <a:rPr lang="en-US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b="1" i="1" smtClean="0">
                              <a:latin typeface="Cambria Math"/>
                            </a:rPr>
                            <m:t>𝟓𝟎𝟎</m:t>
                          </m:r>
                          <m:r>
                            <a:rPr lang="el-GR" b="1" i="0" smtClean="0">
                              <a:latin typeface="Cambria Math"/>
                              <a:ea typeface="Cambria Math"/>
                            </a:rPr>
                            <m:t>𝛀</m:t>
                          </m:r>
                        </m:den>
                      </m:f>
                    </m:oMath>
                  </m:oMathPara>
                </a14:m>
                <a:r>
                  <a:rPr lang="en-US" b="1" dirty="0" smtClean="0">
                    <a:ea typeface="Cambria Math"/>
                  </a:rPr>
                  <a:t/>
                </a:r>
                <a:br>
                  <a:rPr lang="en-US" b="1" dirty="0" smtClean="0">
                    <a:ea typeface="Cambria Math"/>
                  </a:rPr>
                </a:br>
                <a:r>
                  <a:rPr lang="en-US" b="1" dirty="0" smtClean="0">
                    <a:ea typeface="Cambria Math"/>
                  </a:rPr>
                  <a:t/>
                </a:r>
                <a:br>
                  <a:rPr lang="en-US" b="1" dirty="0" smtClean="0"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𝟎𝟏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𝑨</m:t>
                      </m:r>
                    </m:oMath>
                  </m:oMathPara>
                </a14:m>
                <a:endParaRPr lang="en-US" b="1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5643" y="3888851"/>
                <a:ext cx="1356462" cy="1966116"/>
              </a:xfrm>
              <a:prstGeom prst="rect">
                <a:avLst/>
              </a:prstGeom>
              <a:blipFill rotWithShape="1">
                <a:blip r:embed="rId6"/>
                <a:stretch>
                  <a:fillRect l="-4054" r="-4955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5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114165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</a:t>
            </a:r>
            <a:r>
              <a:rPr lang="en-US" dirty="0" smtClean="0"/>
              <a:t>7V</a:t>
            </a:r>
            <a:endParaRPr lang="en-US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7585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?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12506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0,02A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1713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03129" y="3428011"/>
            <a:ext cx="1169348" cy="1050461"/>
            <a:chOff x="670559" y="1778849"/>
            <a:chExt cx="1249682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022000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99242" y="2927858"/>
            <a:ext cx="94288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cell</a:t>
            </a:r>
            <a:r>
              <a:rPr lang="en-US" dirty="0"/>
              <a:t>= 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44623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1000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110479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0,5A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5575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47152" y="3428011"/>
            <a:ext cx="1614209" cy="1050461"/>
            <a:chOff x="670559" y="1778849"/>
            <a:chExt cx="1725105" cy="947107"/>
          </a:xfrm>
        </p:grpSpPr>
        <p:grpSp>
          <p:nvGrpSpPr>
            <p:cNvPr id="11" name="Group 1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371599" y="2085876"/>
              <a:ext cx="1024065" cy="457200"/>
              <a:chOff x="1371599" y="2000258"/>
              <a:chExt cx="1024065" cy="45720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10800000" flipH="1" flipV="1">
                <a:off x="1847024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30945" y="4022000"/>
            <a:ext cx="8419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-245178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3636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177299" y="4687558"/>
            <a:ext cx="1352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48000" y="4022000"/>
            <a:ext cx="8054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3636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5540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2639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3636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3401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1877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169111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01033" y="2913533"/>
            <a:ext cx="9861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1</a:t>
            </a:r>
            <a:r>
              <a:rPr lang="en-US" dirty="0" smtClean="0"/>
              <a:t>= 5V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5742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400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436154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2375801" y="3428011"/>
            <a:ext cx="1169347" cy="1050461"/>
            <a:chOff x="670560" y="1778849"/>
            <a:chExt cx="1249681" cy="947107"/>
          </a:xfrm>
        </p:grpSpPr>
        <p:grpSp>
          <p:nvGrpSpPr>
            <p:cNvPr id="41" name="Group 40"/>
            <p:cNvGrpSpPr/>
            <p:nvPr/>
          </p:nvGrpSpPr>
          <p:grpSpPr>
            <a:xfrm>
              <a:off x="670560" y="1902996"/>
              <a:ext cx="548639" cy="822960"/>
              <a:chOff x="670560" y="1902996"/>
              <a:chExt cx="548639" cy="82296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670560" y="2314476"/>
                <a:ext cx="54863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600199" y="2228858"/>
                <a:ext cx="32004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510384" y="2913533"/>
            <a:ext cx="98616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1</a:t>
            </a:r>
            <a:r>
              <a:rPr lang="en-US" dirty="0" smtClean="0"/>
              <a:t>= 3V</a:t>
            </a:r>
            <a:endParaRPr lang="en-US" dirty="0"/>
          </a:p>
          <a:p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729506" y="3327975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Remindings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525963"/>
          </a:xfrm>
        </p:spPr>
        <p:txBody>
          <a:bodyPr/>
          <a:lstStyle/>
          <a:p>
            <a:r>
              <a:rPr lang="en-US" b="1" dirty="0" smtClean="0"/>
              <a:t>What can you tell me about electricity ?</a:t>
            </a:r>
          </a:p>
          <a:p>
            <a:endParaRPr lang="en-US" b="1" dirty="0"/>
          </a:p>
          <a:p>
            <a:r>
              <a:rPr lang="en-US" b="1" dirty="0" smtClean="0"/>
              <a:t>What are a conductor and an insulator ?</a:t>
            </a:r>
          </a:p>
          <a:p>
            <a:endParaRPr lang="en-US" b="1" dirty="0"/>
          </a:p>
          <a:p>
            <a:r>
              <a:rPr lang="en-US" b="1" dirty="0" smtClean="0"/>
              <a:t>Can you tell me different sources of Electricity ?</a:t>
            </a:r>
          </a:p>
          <a:p>
            <a:endParaRPr lang="en-US" b="1" dirty="0"/>
          </a:p>
          <a:p>
            <a:r>
              <a:rPr lang="en-US" b="1" dirty="0" smtClean="0"/>
              <a:t>What is a electrical circuit ? </a:t>
            </a:r>
          </a:p>
          <a:p>
            <a:endParaRPr lang="en-US" b="1" dirty="0" smtClean="0"/>
          </a:p>
          <a:p>
            <a:r>
              <a:rPr lang="en-US" b="1" dirty="0" smtClean="0"/>
              <a:t>What is a Series and a Parallel Combination 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318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" name="Bent Arrow 1"/>
          <p:cNvSpPr/>
          <p:nvPr/>
        </p:nvSpPr>
        <p:spPr>
          <a:xfrm rot="10800000" flipH="1">
            <a:off x="656061" y="1295400"/>
            <a:ext cx="914400" cy="914400"/>
          </a:xfrm>
          <a:prstGeom prst="bent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𝑽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 ×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048" y="1791913"/>
                <a:ext cx="1883529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465" r="-97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𝑹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𝑰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499" y="1605452"/>
                <a:ext cx="1241301" cy="896143"/>
              </a:xfrm>
              <a:prstGeom prst="rect">
                <a:avLst/>
              </a:prstGeom>
              <a:blipFill rotWithShape="1">
                <a:blip r:embed="rId4"/>
                <a:stretch>
                  <a:fillRect r="-14216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228" y="1605452"/>
                <a:ext cx="1166473" cy="896143"/>
              </a:xfrm>
              <a:prstGeom prst="rect">
                <a:avLst/>
              </a:prstGeom>
              <a:blipFill rotWithShape="1">
                <a:blip r:embed="rId5"/>
                <a:stretch>
                  <a:fillRect r="-15625" b="-5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11387" y="188401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186885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30945" y="4432879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30945" y="3185523"/>
            <a:ext cx="0" cy="22543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66977" y="5439881"/>
            <a:ext cx="10864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53422" y="3185523"/>
            <a:ext cx="0" cy="22543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672477" y="4430429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03128" y="5439881"/>
            <a:ext cx="7647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flipH="1">
            <a:off x="3780776" y="4879191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flipH="1" flipV="1">
            <a:off x="358299" y="4630283"/>
            <a:ext cx="145291" cy="13347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38200" y="5340154"/>
            <a:ext cx="664928" cy="214839"/>
          </a:xfrm>
          <a:prstGeom prst="rect">
            <a:avLst/>
          </a:prstGeom>
          <a:noFill/>
          <a:ln w="28575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11896" y="5439881"/>
            <a:ext cx="4215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40281" y="54163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44117" y="541635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2263140" y="5263954"/>
            <a:ext cx="480060" cy="17592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825088" y="3864444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68630" y="3587445"/>
            <a:ext cx="718466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V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= 3V</a:t>
            </a:r>
            <a:endParaRPr lang="en-US" sz="1200" dirty="0"/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2667" y="5650468"/>
            <a:ext cx="13003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 = 500</a:t>
            </a:r>
            <a:r>
              <a:rPr lang="el-GR" dirty="0"/>
              <a:t>Ω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4100108" y="4761262"/>
            <a:ext cx="6783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 = ?</a:t>
            </a:r>
            <a:endParaRPr lang="en-US" baseline="-25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1503129" y="3836351"/>
            <a:ext cx="1169348" cy="1050461"/>
            <a:chOff x="670559" y="1778849"/>
            <a:chExt cx="1249682" cy="947107"/>
          </a:xfrm>
        </p:grpSpPr>
        <p:grpSp>
          <p:nvGrpSpPr>
            <p:cNvPr id="41" name="Group 40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503129" y="2591445"/>
            <a:ext cx="1169348" cy="1050461"/>
            <a:chOff x="670559" y="1778849"/>
            <a:chExt cx="1249682" cy="947107"/>
          </a:xfrm>
        </p:grpSpPr>
        <p:grpSp>
          <p:nvGrpSpPr>
            <p:cNvPr id="59" name="Group 58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60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cxnSp>
        <p:nvCxnSpPr>
          <p:cNvPr id="69" name="Straight Connector 68"/>
          <p:cNvCxnSpPr/>
          <p:nvPr/>
        </p:nvCxnSpPr>
        <p:spPr>
          <a:xfrm>
            <a:off x="430945" y="3185523"/>
            <a:ext cx="1140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672477" y="3185523"/>
            <a:ext cx="118094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1825088" y="2612586"/>
            <a:ext cx="54792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168630" y="2335587"/>
            <a:ext cx="7521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V2= 3V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2580677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1447800" y="1447800"/>
            <a:ext cx="3083720" cy="1447800"/>
          </a:xfrm>
          <a:prstGeom prst="wedgeEllipseCallout">
            <a:avLst>
              <a:gd name="adj1" fmla="val -52790"/>
              <a:gd name="adj2" fmla="val 40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First Exercise to remember what we did last year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3" name="Content Placeholder 1"/>
          <p:cNvSpPr>
            <a:spLocks noGrp="1"/>
          </p:cNvSpPr>
          <p:nvPr>
            <p:ph idx="1"/>
          </p:nvPr>
        </p:nvSpPr>
        <p:spPr>
          <a:xfrm>
            <a:off x="5293966" y="1980584"/>
            <a:ext cx="3672626" cy="592836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Create this circuit</a:t>
            </a:r>
          </a:p>
        </p:txBody>
      </p:sp>
      <p:sp>
        <p:nvSpPr>
          <p:cNvPr id="34" name="Down Arrow 33"/>
          <p:cNvSpPr/>
          <p:nvPr/>
        </p:nvSpPr>
        <p:spPr>
          <a:xfrm>
            <a:off x="6343329" y="2580677"/>
            <a:ext cx="238720" cy="517835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599483" y="3474439"/>
            <a:ext cx="3657600" cy="2062163"/>
            <a:chOff x="3599483" y="3474439"/>
            <a:chExt cx="3657600" cy="2062163"/>
          </a:xfrm>
        </p:grpSpPr>
        <p:pic>
          <p:nvPicPr>
            <p:cNvPr id="37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23" r="50587" b="46132"/>
            <a:stretch/>
          </p:blipFill>
          <p:spPr bwMode="auto">
            <a:xfrm>
              <a:off x="4620451" y="4688543"/>
              <a:ext cx="2207418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4745326" y="3474439"/>
              <a:ext cx="1249682" cy="947107"/>
              <a:chOff x="670559" y="1778849"/>
              <a:chExt cx="1249682" cy="94710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TextBox 2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13" name="Straight Connector 12"/>
            <p:cNvCxnSpPr/>
            <p:nvPr/>
          </p:nvCxnSpPr>
          <p:spPr>
            <a:xfrm>
              <a:off x="3599483" y="4007839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3599484" y="4898426"/>
              <a:ext cx="1552576" cy="638176"/>
              <a:chOff x="3275738" y="1666681"/>
              <a:chExt cx="1552576" cy="63817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3" name="Straight Connector 22"/>
                <p:cNvCxnSpPr>
                  <a:stCxn id="22" idx="1"/>
                  <a:endCxn id="22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>
                  <a:stCxn id="22" idx="3"/>
                  <a:endCxn id="22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Straight Connector 19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22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 rot="5400000">
              <a:off x="29898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096000" y="5217514"/>
              <a:ext cx="116108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66474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995008" y="4007839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745325" y="5217514"/>
              <a:ext cx="8172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51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2277"/>
            <a:ext cx="3951789" cy="194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86212"/>
            <a:ext cx="4165978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097448" y="4893564"/>
            <a:ext cx="2322152" cy="592836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Exercise 3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836752" y="2531364"/>
            <a:ext cx="2097448" cy="5928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en-US" dirty="0" smtClean="0"/>
              <a:t>Exercise 2</a:t>
            </a:r>
          </a:p>
        </p:txBody>
      </p:sp>
    </p:spTree>
    <p:extLst>
      <p:ext uri="{BB962C8B-B14F-4D97-AF65-F5344CB8AC3E}">
        <p14:creationId xmlns:p14="http://schemas.microsoft.com/office/powerpoint/2010/main" val="32359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electricity ?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891169" y="1600200"/>
            <a:ext cx="7477349" cy="1371600"/>
          </a:xfrm>
        </p:spPr>
        <p:txBody>
          <a:bodyPr>
            <a:normAutofit/>
          </a:bodyPr>
          <a:lstStyle/>
          <a:p>
            <a:r>
              <a:rPr lang="en-US" b="1" dirty="0" smtClean="0"/>
              <a:t>Voltage (V) : </a:t>
            </a:r>
            <a:r>
              <a:rPr lang="en-US" dirty="0" smtClean="0"/>
              <a:t>It is the different of potential between two points</a:t>
            </a:r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066800" y="2647950"/>
            <a:ext cx="7477349" cy="68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You can compare voltage to a waterfall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Wingdings 3"/>
              <a:buNone/>
            </a:pP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286000" y="4876800"/>
            <a:ext cx="8382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4038600"/>
            <a:ext cx="838200" cy="190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886450" y="3860799"/>
            <a:ext cx="1352550" cy="1993901"/>
          </a:xfrm>
          <a:custGeom>
            <a:avLst/>
            <a:gdLst>
              <a:gd name="connsiteX0" fmla="*/ 0 w 1238250"/>
              <a:gd name="connsiteY0" fmla="*/ 115645 h 1468195"/>
              <a:gd name="connsiteX1" fmla="*/ 819150 w 1238250"/>
              <a:gd name="connsiteY1" fmla="*/ 134695 h 1468195"/>
              <a:gd name="connsiteX2" fmla="*/ 1238250 w 1238250"/>
              <a:gd name="connsiteY2" fmla="*/ 1468195 h 14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1468195">
                <a:moveTo>
                  <a:pt x="0" y="115645"/>
                </a:moveTo>
                <a:cubicBezTo>
                  <a:pt x="306387" y="12457"/>
                  <a:pt x="612775" y="-90730"/>
                  <a:pt x="819150" y="134695"/>
                </a:cubicBezTo>
                <a:cubicBezTo>
                  <a:pt x="1025525" y="360120"/>
                  <a:pt x="990600" y="1226895"/>
                  <a:pt x="1238250" y="146819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393950" y="4711700"/>
            <a:ext cx="1123950" cy="1219200"/>
          </a:xfrm>
          <a:custGeom>
            <a:avLst/>
            <a:gdLst>
              <a:gd name="connsiteX0" fmla="*/ 0 w 1238250"/>
              <a:gd name="connsiteY0" fmla="*/ 115645 h 1468195"/>
              <a:gd name="connsiteX1" fmla="*/ 819150 w 1238250"/>
              <a:gd name="connsiteY1" fmla="*/ 134695 h 1468195"/>
              <a:gd name="connsiteX2" fmla="*/ 1238250 w 1238250"/>
              <a:gd name="connsiteY2" fmla="*/ 1468195 h 146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250" h="1468195">
                <a:moveTo>
                  <a:pt x="0" y="115645"/>
                </a:moveTo>
                <a:cubicBezTo>
                  <a:pt x="306387" y="12457"/>
                  <a:pt x="612775" y="-90730"/>
                  <a:pt x="819150" y="134695"/>
                </a:cubicBezTo>
                <a:cubicBezTo>
                  <a:pt x="1025525" y="360120"/>
                  <a:pt x="990600" y="1226895"/>
                  <a:pt x="1238250" y="1468195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286000" y="5943600"/>
            <a:ext cx="571261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286000" y="4699000"/>
            <a:ext cx="838200" cy="12699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867400" y="3848100"/>
            <a:ext cx="838200" cy="165099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69332" y="4657725"/>
            <a:ext cx="2150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8350" y="3810000"/>
            <a:ext cx="2150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38600" y="4657725"/>
            <a:ext cx="0" cy="1273175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620000" y="3848100"/>
            <a:ext cx="0" cy="208280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75348" y="414229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 voltage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647729" y="3368505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ig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electricity ?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894798" y="1600200"/>
            <a:ext cx="7477349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Current </a:t>
            </a:r>
            <a:r>
              <a:rPr lang="en-US" b="1" dirty="0"/>
              <a:t>(I) : </a:t>
            </a:r>
            <a:r>
              <a:rPr lang="en-US" dirty="0"/>
              <a:t>It </a:t>
            </a:r>
            <a:r>
              <a:rPr lang="en-US" dirty="0" smtClean="0"/>
              <a:t>represents </a:t>
            </a:r>
            <a:r>
              <a:rPr lang="en-US" dirty="0"/>
              <a:t>the quantity of Electricity which </a:t>
            </a:r>
            <a:r>
              <a:rPr lang="en-US" dirty="0" smtClean="0"/>
              <a:t>flows.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066800" y="2647950"/>
            <a:ext cx="7477349" cy="68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You can compare current to a river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Font typeface="Wingdings 3"/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 rot="16200000">
            <a:off x="2895600" y="4025900"/>
            <a:ext cx="381000" cy="2057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6191250" y="3638550"/>
            <a:ext cx="1485900" cy="2743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4572000"/>
            <a:ext cx="2057400" cy="292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57400" y="5245100"/>
            <a:ext cx="2057400" cy="2921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2600" y="5753100"/>
            <a:ext cx="2743200" cy="3129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62600" y="3954235"/>
            <a:ext cx="2743200" cy="3129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819400" y="5049151"/>
            <a:ext cx="533400" cy="7756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6400800" y="4830079"/>
            <a:ext cx="1066800" cy="2966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75348" y="414229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Small current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58445" y="3516868"/>
            <a:ext cx="255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Big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3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symbolize Voltage &amp; Current</a:t>
            </a:r>
            <a:endParaRPr lang="en-US" dirty="0"/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4038600"/>
            <a:ext cx="142178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480970" y="1860253"/>
            <a:ext cx="4318571" cy="2817167"/>
            <a:chOff x="3599483" y="3474439"/>
            <a:chExt cx="3657600" cy="2012943"/>
          </a:xfrm>
        </p:grpSpPr>
        <p:pic>
          <p:nvPicPr>
            <p:cNvPr id="18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23" r="50587" b="46132"/>
            <a:stretch/>
          </p:blipFill>
          <p:spPr bwMode="auto">
            <a:xfrm>
              <a:off x="4620451" y="4688543"/>
              <a:ext cx="2207418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4745326" y="3474439"/>
              <a:ext cx="1249682" cy="947107"/>
              <a:chOff x="670559" y="1778849"/>
              <a:chExt cx="1249682" cy="94710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Box 34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599483" y="4007839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599484" y="4942665"/>
              <a:ext cx="1554479" cy="544717"/>
              <a:chOff x="3275738" y="1710920"/>
              <a:chExt cx="1554479" cy="54471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3732938" y="1710920"/>
                <a:ext cx="638176" cy="544717"/>
                <a:chOff x="3621767" y="1529074"/>
                <a:chExt cx="638176" cy="544717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3621767" y="1529074"/>
                  <a:ext cx="638176" cy="544717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/>
                <p:cNvCxnSpPr>
                  <a:stCxn id="30" idx="1"/>
                  <a:endCxn id="30" idx="5"/>
                </p:cNvCxnSpPr>
                <p:nvPr/>
              </p:nvCxnSpPr>
              <p:spPr>
                <a:xfrm>
                  <a:off x="3715226" y="1608846"/>
                  <a:ext cx="451258" cy="38517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stCxn id="30" idx="3"/>
                  <a:endCxn id="30" idx="7"/>
                </p:cNvCxnSpPr>
                <p:nvPr/>
              </p:nvCxnSpPr>
              <p:spPr>
                <a:xfrm flipV="1">
                  <a:off x="3715226" y="1608846"/>
                  <a:ext cx="451258" cy="38517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30" idx="6"/>
              </p:cNvCxnSpPr>
              <p:nvPr/>
            </p:nvCxnSpPr>
            <p:spPr>
              <a:xfrm>
                <a:off x="4371114" y="1983279"/>
                <a:ext cx="459103" cy="24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29898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096000" y="5217514"/>
              <a:ext cx="116108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6647483" y="4607914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995008" y="4007839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745325" y="5217514"/>
              <a:ext cx="8172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Isosceles Triangle 40"/>
          <p:cNvSpPr/>
          <p:nvPr/>
        </p:nvSpPr>
        <p:spPr>
          <a:xfrm rot="16200000" flipH="1">
            <a:off x="3192737" y="2570293"/>
            <a:ext cx="116879" cy="10088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 flipH="1">
            <a:off x="6741103" y="3335963"/>
            <a:ext cx="116876" cy="10088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4044205" y="1752600"/>
            <a:ext cx="99520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393807" y="1313718"/>
            <a:ext cx="295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166633" y="2137019"/>
            <a:ext cx="23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010400" y="3185739"/>
            <a:ext cx="230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7361"/>
              </p:ext>
            </p:extLst>
          </p:nvPr>
        </p:nvGraphicFramePr>
        <p:xfrm>
          <a:off x="2234886" y="4958443"/>
          <a:ext cx="6387501" cy="11125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29167"/>
                <a:gridCol w="1819933"/>
                <a:gridCol w="243840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Tension / Voltage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 or 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Amps (A)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 (V)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4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762000" y="1600200"/>
            <a:ext cx="7477349" cy="2590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It’s darker than before, we need more light, But we have only on light bulb</a:t>
            </a:r>
          </a:p>
          <a:p>
            <a:endParaRPr lang="en-US" dirty="0"/>
          </a:p>
          <a:p>
            <a:r>
              <a:rPr lang="en-US" dirty="0" smtClean="0"/>
              <a:t>Do you think you can help me ?</a:t>
            </a:r>
          </a:p>
          <a:p>
            <a:endParaRPr lang="en-US" dirty="0"/>
          </a:p>
          <a:p>
            <a:r>
              <a:rPr lang="en-US" dirty="0" smtClean="0"/>
              <a:t>Can you draw and create a circuit for me ?</a:t>
            </a:r>
          </a:p>
        </p:txBody>
      </p:sp>
      <p:pic>
        <p:nvPicPr>
          <p:cNvPr id="4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3434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52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5678</TotalTime>
  <Words>765</Words>
  <Application>Microsoft Office PowerPoint</Application>
  <PresentationFormat>On-screen Show (4:3)</PresentationFormat>
  <Paragraphs>238</Paragraphs>
  <Slides>30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Concourse</vt:lpstr>
      <vt:lpstr>Electricity</vt:lpstr>
      <vt:lpstr>Marius the Genius</vt:lpstr>
      <vt:lpstr>Remindings</vt:lpstr>
      <vt:lpstr>Electric circuit</vt:lpstr>
      <vt:lpstr>Electric circuit</vt:lpstr>
      <vt:lpstr>What is electricity ?</vt:lpstr>
      <vt:lpstr>What is electricity ?</vt:lpstr>
      <vt:lpstr>How to symbolize Voltage &amp; Current</vt:lpstr>
      <vt:lpstr>Electric circuit</vt:lpstr>
      <vt:lpstr>Combination of cells</vt:lpstr>
      <vt:lpstr>Combination of cells</vt:lpstr>
      <vt:lpstr>Combination of cells</vt:lpstr>
      <vt:lpstr>Combination of cells</vt:lpstr>
      <vt:lpstr>Series and derivation combination</vt:lpstr>
      <vt:lpstr>Series and derivation combination</vt:lpstr>
      <vt:lpstr>Series and derivation combination</vt:lpstr>
      <vt:lpstr>Series and derivation combination</vt:lpstr>
      <vt:lpstr>Ohm’s law</vt:lpstr>
      <vt:lpstr>Ohm’s law</vt:lpstr>
      <vt:lpstr>Ohm’s law</vt:lpstr>
      <vt:lpstr>Water analogy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  <vt:lpstr>Ohm’s law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83</cp:revision>
  <dcterms:created xsi:type="dcterms:W3CDTF">2019-05-30T03:45:22Z</dcterms:created>
  <dcterms:modified xsi:type="dcterms:W3CDTF">2019-06-24T13:14:21Z</dcterms:modified>
</cp:coreProperties>
</file>