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1"/>
  </p:notesMasterIdLst>
  <p:sldIdLst>
    <p:sldId id="256" r:id="rId2"/>
    <p:sldId id="268" r:id="rId3"/>
    <p:sldId id="258" r:id="rId4"/>
    <p:sldId id="257" r:id="rId5"/>
    <p:sldId id="260" r:id="rId6"/>
    <p:sldId id="259" r:id="rId7"/>
    <p:sldId id="262" r:id="rId8"/>
    <p:sldId id="269" r:id="rId9"/>
    <p:sldId id="263" r:id="rId10"/>
    <p:sldId id="264" r:id="rId11"/>
    <p:sldId id="265" r:id="rId12"/>
    <p:sldId id="266" r:id="rId13"/>
    <p:sldId id="267" r:id="rId14"/>
    <p:sldId id="270" r:id="rId15"/>
    <p:sldId id="272" r:id="rId16"/>
    <p:sldId id="273" r:id="rId17"/>
    <p:sldId id="271" r:id="rId18"/>
    <p:sldId id="261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16" autoAdjust="0"/>
    <p:restoredTop sz="79893" autoAdjust="0"/>
  </p:normalViewPr>
  <p:slideViewPr>
    <p:cSldViewPr>
      <p:cViewPr>
        <p:scale>
          <a:sx n="50" d="100"/>
          <a:sy n="50" d="100"/>
        </p:scale>
        <p:origin x="-2130" y="-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6825EB-27D1-4218-9798-6EE6E74621D2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12DD70-F88F-42E5-BFEB-DB8E163DD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06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5857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0993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0993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0993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0993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0993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0993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099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Create</a:t>
            </a:r>
            <a:r>
              <a:rPr lang="en-US" baseline="0" dirty="0" smtClean="0"/>
              <a:t> different groups. </a:t>
            </a:r>
            <a:r>
              <a:rPr lang="en-US" dirty="0" smtClean="0"/>
              <a:t>Itch group draw the experience like they want, they can use any picture or symbols.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1877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Create</a:t>
            </a:r>
            <a:r>
              <a:rPr lang="en-US" baseline="0" dirty="0" smtClean="0"/>
              <a:t> different groups. </a:t>
            </a:r>
            <a:r>
              <a:rPr lang="en-US" dirty="0" smtClean="0"/>
              <a:t>Itch group draw the experience like they want, they can use any picture or symbols. </a:t>
            </a:r>
          </a:p>
          <a:p>
            <a:r>
              <a:rPr lang="en-US" dirty="0" smtClean="0"/>
              <a:t>They</a:t>
            </a:r>
            <a:r>
              <a:rPr lang="en-US" baseline="0" dirty="0" smtClean="0"/>
              <a:t> give their drawing to another group who need to create it.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1877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0993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0993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0993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0993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0993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099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  <p:sp>
        <p:nvSpPr>
          <p:cNvPr id="4" name="AutoShape 2" descr="Image result for soutiens d'avenirs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-51563"/>
            <a:ext cx="2209800" cy="20764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324" b="95541" l="10000" r="90000">
                        <a14:foregroundMark x1="47111" y1="39595" x2="47111" y2="39595"/>
                        <a14:foregroundMark x1="66889" y1="32838" x2="66889" y2="32838"/>
                        <a14:foregroundMark x1="57667" y1="25405" x2="57667" y2="25405"/>
                        <a14:foregroundMark x1="61000" y1="22027" x2="61000" y2="22027"/>
                        <a14:foregroundMark x1="67556" y1="17568" x2="67556" y2="17568"/>
                        <a14:foregroundMark x1="38222" y1="57703" x2="38222" y2="57703"/>
                        <a14:foregroundMark x1="49889" y1="68919" x2="49889" y2="68919"/>
                        <a14:foregroundMark x1="51444" y1="75676" x2="51444" y2="75676"/>
                        <a14:foregroundMark x1="49333" y1="82432" x2="49333" y2="82432"/>
                        <a14:foregroundMark x1="47778" y1="35541" x2="47778" y2="355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139700"/>
            <a:ext cx="2060178" cy="1693924"/>
          </a:xfrm>
          <a:prstGeom prst="rect">
            <a:avLst/>
          </a:prstGeom>
        </p:spPr>
      </p:pic>
      <p:sp>
        <p:nvSpPr>
          <p:cNvPr id="20" name="Footer Placeholder 18"/>
          <p:cNvSpPr txBox="1">
            <a:spLocks/>
          </p:cNvSpPr>
          <p:nvPr userDrawn="1"/>
        </p:nvSpPr>
        <p:spPr>
          <a:xfrm>
            <a:off x="6172200" y="6416675"/>
            <a:ext cx="2350681" cy="365125"/>
          </a:xfrm>
          <a:prstGeom prst="rect">
            <a:avLst/>
          </a:prstGeom>
        </p:spPr>
        <p:txBody>
          <a:bodyPr vert="horz" anchor="b"/>
          <a:lstStyle>
            <a:defPPr>
              <a:defRPr lang="en-US"/>
            </a:defPPr>
            <a:lvl1pPr marL="0" algn="r" defTabSz="914400" rtl="0" eaLnBrk="1" latinLnBrk="0" hangingPunct="1">
              <a:defRPr kumimoji="0" sz="1400" b="1" kern="1200">
                <a:solidFill>
                  <a:schemeClr val="accent1">
                    <a:tint val="2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Miniland</a:t>
            </a:r>
            <a:r>
              <a:rPr lang="en-US" dirty="0" smtClean="0"/>
              <a:t> School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10DAF-69B6-4514-AE9C-DF7A8F0A476F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10DAF-69B6-4514-AE9C-DF7A8F0A476F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10DAF-69B6-4514-AE9C-DF7A8F0A476F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ooter Placeholder 18"/>
          <p:cNvSpPr txBox="1">
            <a:spLocks/>
          </p:cNvSpPr>
          <p:nvPr userDrawn="1"/>
        </p:nvSpPr>
        <p:spPr>
          <a:xfrm>
            <a:off x="76200" y="6470650"/>
            <a:ext cx="2350681" cy="365125"/>
          </a:xfrm>
          <a:prstGeom prst="rect">
            <a:avLst/>
          </a:prstGeom>
        </p:spPr>
        <p:txBody>
          <a:bodyPr vert="horz" anchor="b"/>
          <a:lstStyle>
            <a:defPPr>
              <a:defRPr lang="en-US"/>
            </a:defPPr>
            <a:lvl1pPr marL="0" algn="r" defTabSz="914400" rtl="0" eaLnBrk="1" latinLnBrk="0" hangingPunct="1">
              <a:defRPr kumimoji="0" sz="1400" b="1" kern="1200">
                <a:solidFill>
                  <a:schemeClr val="accent1">
                    <a:tint val="2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err="1" smtClean="0"/>
              <a:t>Miniland</a:t>
            </a:r>
            <a:r>
              <a:rPr lang="en-US" dirty="0" smtClean="0"/>
              <a:t> School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10DAF-69B6-4514-AE9C-DF7A8F0A476F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10DAF-69B6-4514-AE9C-DF7A8F0A476F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10DAF-69B6-4514-AE9C-DF7A8F0A476F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10DAF-69B6-4514-AE9C-DF7A8F0A476F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10DAF-69B6-4514-AE9C-DF7A8F0A476F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0E10DAF-69B6-4514-AE9C-DF7A8F0A476F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0E10DAF-69B6-4514-AE9C-DF7A8F0A476F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0E10DAF-69B6-4514-AE9C-DF7A8F0A476F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4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Electricity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Grade </a:t>
            </a:r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8119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 circuit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632279"/>
            <a:ext cx="3951789" cy="1949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111" y="3962400"/>
            <a:ext cx="4165978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3857624" y="1424143"/>
            <a:ext cx="1323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Circuit 3</a:t>
            </a:r>
            <a:endParaRPr lang="en-US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3857624" y="3777734"/>
            <a:ext cx="1323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Circuit 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2659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 circuit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295399"/>
            <a:ext cx="4747335" cy="2362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886200"/>
            <a:ext cx="4495800" cy="2282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010024" y="1295399"/>
            <a:ext cx="1323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Circuit 5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010024" y="3701534"/>
            <a:ext cx="1323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Circuit 6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1095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 circuit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582" y="1371600"/>
            <a:ext cx="490712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191000"/>
            <a:ext cx="4353485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010024" y="3701534"/>
            <a:ext cx="1323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Circuit 8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010024" y="1371600"/>
            <a:ext cx="1323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Circuit 7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1095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 circuit</a:t>
            </a:r>
          </a:p>
        </p:txBody>
      </p:sp>
      <p:sp>
        <p:nvSpPr>
          <p:cNvPr id="39" name="Content Placeholder 1"/>
          <p:cNvSpPr>
            <a:spLocks noGrp="1"/>
          </p:cNvSpPr>
          <p:nvPr>
            <p:ph idx="1"/>
          </p:nvPr>
        </p:nvSpPr>
        <p:spPr>
          <a:xfrm>
            <a:off x="762000" y="1981200"/>
            <a:ext cx="7477349" cy="2590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It’s darker than before, we need more light, you can use what you want.</a:t>
            </a:r>
          </a:p>
          <a:p>
            <a:endParaRPr lang="en-US" dirty="0"/>
          </a:p>
          <a:p>
            <a:r>
              <a:rPr lang="en-US" dirty="0" smtClean="0"/>
              <a:t>Do you think you can help me ?</a:t>
            </a:r>
          </a:p>
          <a:p>
            <a:endParaRPr lang="en-US" dirty="0"/>
          </a:p>
          <a:p>
            <a:r>
              <a:rPr lang="en-US" dirty="0" smtClean="0"/>
              <a:t>Can you draw and create a circuit for me ?</a:t>
            </a:r>
          </a:p>
        </p:txBody>
      </p:sp>
    </p:spTree>
    <p:extLst>
      <p:ext uri="{BB962C8B-B14F-4D97-AF65-F5344CB8AC3E}">
        <p14:creationId xmlns:p14="http://schemas.microsoft.com/office/powerpoint/2010/main" val="75435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 circuit</a:t>
            </a:r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609600" y="1447800"/>
            <a:ext cx="7477349" cy="609600"/>
          </a:xfrm>
        </p:spPr>
        <p:txBody>
          <a:bodyPr>
            <a:normAutofit/>
          </a:bodyPr>
          <a:lstStyle/>
          <a:p>
            <a:r>
              <a:rPr lang="en-US" dirty="0" smtClean="0"/>
              <a:t>Series combination of light bulb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2532683" y="2581275"/>
            <a:ext cx="3723807" cy="2066925"/>
            <a:chOff x="2532683" y="2581275"/>
            <a:chExt cx="3723807" cy="2066925"/>
          </a:xfrm>
        </p:grpSpPr>
        <p:grpSp>
          <p:nvGrpSpPr>
            <p:cNvPr id="7" name="Group 6"/>
            <p:cNvGrpSpPr/>
            <p:nvPr/>
          </p:nvGrpSpPr>
          <p:grpSpPr>
            <a:xfrm>
              <a:off x="3678526" y="2581275"/>
              <a:ext cx="1249682" cy="947107"/>
              <a:chOff x="670559" y="1778849"/>
              <a:chExt cx="1249682" cy="947107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670559" y="1902996"/>
                <a:ext cx="548640" cy="822960"/>
                <a:chOff x="670559" y="1902996"/>
                <a:chExt cx="548640" cy="822960"/>
              </a:xfrm>
            </p:grpSpPr>
            <p:cxnSp>
              <p:nvCxnSpPr>
                <p:cNvPr id="26" name="Straight Connector 25"/>
                <p:cNvCxnSpPr/>
                <p:nvPr/>
              </p:nvCxnSpPr>
              <p:spPr>
                <a:xfrm rot="5400000">
                  <a:off x="807719" y="2314476"/>
                  <a:ext cx="82296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 rot="10800000">
                  <a:off x="670559" y="2314476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Group 20"/>
              <p:cNvGrpSpPr/>
              <p:nvPr/>
            </p:nvGrpSpPr>
            <p:grpSpPr>
              <a:xfrm>
                <a:off x="1371599" y="2085876"/>
                <a:ext cx="548642" cy="457200"/>
                <a:chOff x="1371599" y="2000258"/>
                <a:chExt cx="548642" cy="457200"/>
              </a:xfrm>
            </p:grpSpPr>
            <p:cxnSp>
              <p:nvCxnSpPr>
                <p:cNvPr id="24" name="Straight Connector 23"/>
                <p:cNvCxnSpPr/>
                <p:nvPr/>
              </p:nvCxnSpPr>
              <p:spPr>
                <a:xfrm flipH="1" flipV="1">
                  <a:off x="1371599" y="2000258"/>
                  <a:ext cx="1" cy="4572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 rot="10800000" flipH="1" flipV="1">
                  <a:off x="1371601" y="2228858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2" name="TextBox 21"/>
              <p:cNvSpPr txBox="1"/>
              <p:nvPr/>
            </p:nvSpPr>
            <p:spPr>
              <a:xfrm>
                <a:off x="761998" y="1825015"/>
                <a:ext cx="4572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+</a:t>
                </a:r>
                <a:endParaRPr lang="en-US" b="1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371599" y="1778849"/>
                <a:ext cx="4572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-</a:t>
                </a:r>
                <a:endParaRPr lang="en-US" sz="2400" b="1" dirty="0"/>
              </a:p>
            </p:txBody>
          </p:sp>
        </p:grpSp>
        <p:cxnSp>
          <p:nvCxnSpPr>
            <p:cNvPr id="8" name="Straight Connector 7"/>
            <p:cNvCxnSpPr/>
            <p:nvPr/>
          </p:nvCxnSpPr>
          <p:spPr>
            <a:xfrm>
              <a:off x="2532683" y="3114675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oup 8"/>
            <p:cNvGrpSpPr/>
            <p:nvPr/>
          </p:nvGrpSpPr>
          <p:grpSpPr>
            <a:xfrm>
              <a:off x="2532684" y="4005262"/>
              <a:ext cx="1552576" cy="638176"/>
              <a:chOff x="3275738" y="1666681"/>
              <a:chExt cx="1552576" cy="638176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3732938" y="1666681"/>
                <a:ext cx="638176" cy="638176"/>
                <a:chOff x="3621767" y="1484835"/>
                <a:chExt cx="638176" cy="638176"/>
              </a:xfrm>
            </p:grpSpPr>
            <p:sp>
              <p:nvSpPr>
                <p:cNvPr id="17" name="Oval 16"/>
                <p:cNvSpPr/>
                <p:nvPr/>
              </p:nvSpPr>
              <p:spPr>
                <a:xfrm>
                  <a:off x="3621767" y="1484835"/>
                  <a:ext cx="638176" cy="638176"/>
                </a:xfrm>
                <a:prstGeom prst="ellipse">
                  <a:avLst/>
                </a:prstGeom>
                <a:noFill/>
                <a:ln w="19050"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8" name="Straight Connector 17"/>
                <p:cNvCxnSpPr>
                  <a:stCxn id="17" idx="1"/>
                  <a:endCxn id="17" idx="5"/>
                </p:cNvCxnSpPr>
                <p:nvPr/>
              </p:nvCxnSpPr>
              <p:spPr>
                <a:xfrm>
                  <a:off x="3715226" y="1578294"/>
                  <a:ext cx="451258" cy="4512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/>
                <p:cNvCxnSpPr>
                  <a:stCxn id="17" idx="3"/>
                  <a:endCxn id="17" idx="7"/>
                </p:cNvCxnSpPr>
                <p:nvPr/>
              </p:nvCxnSpPr>
              <p:spPr>
                <a:xfrm flipV="1">
                  <a:off x="3715226" y="1578294"/>
                  <a:ext cx="451258" cy="4512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5" name="Straight Connector 14"/>
              <p:cNvCxnSpPr/>
              <p:nvPr/>
            </p:nvCxnSpPr>
            <p:spPr>
              <a:xfrm>
                <a:off x="3275738" y="1972721"/>
                <a:ext cx="4572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>
                <a:stCxn id="17" idx="6"/>
              </p:cNvCxnSpPr>
              <p:nvPr/>
            </p:nvCxnSpPr>
            <p:spPr>
              <a:xfrm>
                <a:off x="4371114" y="1985769"/>
                <a:ext cx="4572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" name="Straight Connector 9"/>
            <p:cNvCxnSpPr/>
            <p:nvPr/>
          </p:nvCxnSpPr>
          <p:spPr>
            <a:xfrm rot="5400000">
              <a:off x="1923083" y="3714750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5400000">
              <a:off x="5580683" y="3714750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4928208" y="3114675"/>
              <a:ext cx="126207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Group 27"/>
            <p:cNvGrpSpPr/>
            <p:nvPr/>
          </p:nvGrpSpPr>
          <p:grpSpPr>
            <a:xfrm>
              <a:off x="4541520" y="4010024"/>
              <a:ext cx="1560196" cy="638176"/>
              <a:chOff x="3268118" y="1666681"/>
              <a:chExt cx="1560196" cy="638176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3732938" y="1666681"/>
                <a:ext cx="638176" cy="638176"/>
                <a:chOff x="3621767" y="1484835"/>
                <a:chExt cx="638176" cy="638176"/>
              </a:xfrm>
            </p:grpSpPr>
            <p:sp>
              <p:nvSpPr>
                <p:cNvPr id="32" name="Oval 31"/>
                <p:cNvSpPr/>
                <p:nvPr/>
              </p:nvSpPr>
              <p:spPr>
                <a:xfrm>
                  <a:off x="3621767" y="1484835"/>
                  <a:ext cx="638176" cy="638176"/>
                </a:xfrm>
                <a:prstGeom prst="ellipse">
                  <a:avLst/>
                </a:prstGeom>
                <a:noFill/>
                <a:ln w="19050"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3" name="Straight Connector 32"/>
                <p:cNvCxnSpPr>
                  <a:stCxn id="32" idx="1"/>
                  <a:endCxn id="32" idx="5"/>
                </p:cNvCxnSpPr>
                <p:nvPr/>
              </p:nvCxnSpPr>
              <p:spPr>
                <a:xfrm>
                  <a:off x="3715226" y="1578294"/>
                  <a:ext cx="451258" cy="4512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>
                  <a:stCxn id="32" idx="3"/>
                  <a:endCxn id="32" idx="7"/>
                </p:cNvCxnSpPr>
                <p:nvPr/>
              </p:nvCxnSpPr>
              <p:spPr>
                <a:xfrm flipV="1">
                  <a:off x="3715226" y="1578294"/>
                  <a:ext cx="451258" cy="4512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0" name="Straight Connector 29"/>
              <p:cNvCxnSpPr/>
              <p:nvPr/>
            </p:nvCxnSpPr>
            <p:spPr>
              <a:xfrm>
                <a:off x="3268118" y="1987961"/>
                <a:ext cx="4572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>
                <a:stCxn id="32" idx="6"/>
              </p:cNvCxnSpPr>
              <p:nvPr/>
            </p:nvCxnSpPr>
            <p:spPr>
              <a:xfrm>
                <a:off x="4371114" y="1985769"/>
                <a:ext cx="4572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5" name="Straight Connector 34"/>
            <p:cNvCxnSpPr/>
            <p:nvPr/>
          </p:nvCxnSpPr>
          <p:spPr>
            <a:xfrm>
              <a:off x="5644516" y="4324350"/>
              <a:ext cx="54292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4006216" y="4324350"/>
              <a:ext cx="64767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Isosceles Triangle 39"/>
            <p:cNvSpPr/>
            <p:nvPr/>
          </p:nvSpPr>
          <p:spPr>
            <a:xfrm rot="16200000" flipH="1">
              <a:off x="3188336" y="3059753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Isosceles Triangle 40"/>
            <p:cNvSpPr/>
            <p:nvPr/>
          </p:nvSpPr>
          <p:spPr>
            <a:xfrm flipH="1">
              <a:off x="6124075" y="3714750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Isosceles Triangle 41"/>
            <p:cNvSpPr/>
            <p:nvPr/>
          </p:nvSpPr>
          <p:spPr>
            <a:xfrm rot="5400000">
              <a:off x="4243679" y="4274154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410" name="Picture 2" descr="RÃ©sultat de recherche d'images pour &quot;ampoule eteinte dessin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778261"/>
            <a:ext cx="1619250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RÃ©sultat de recherche d'images pour &quot;pouce rouge&quot;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6534" y="4651829"/>
            <a:ext cx="2082182" cy="1122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523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 circuit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609600" y="1447800"/>
            <a:ext cx="7477349" cy="609600"/>
          </a:xfrm>
        </p:spPr>
        <p:txBody>
          <a:bodyPr>
            <a:normAutofit/>
          </a:bodyPr>
          <a:lstStyle/>
          <a:p>
            <a:r>
              <a:rPr lang="en-US" dirty="0" smtClean="0"/>
              <a:t>Parallel combination of light bulb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2532682" y="2581275"/>
            <a:ext cx="3720965" cy="3009901"/>
            <a:chOff x="2532682" y="2581275"/>
            <a:chExt cx="3720965" cy="3009901"/>
          </a:xfrm>
        </p:grpSpPr>
        <p:grpSp>
          <p:nvGrpSpPr>
            <p:cNvPr id="5" name="Group 4"/>
            <p:cNvGrpSpPr/>
            <p:nvPr/>
          </p:nvGrpSpPr>
          <p:grpSpPr>
            <a:xfrm>
              <a:off x="3678526" y="2581275"/>
              <a:ext cx="1249682" cy="947107"/>
              <a:chOff x="670559" y="1778849"/>
              <a:chExt cx="1249682" cy="947107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670559" y="1902996"/>
                <a:ext cx="548640" cy="822960"/>
                <a:chOff x="670559" y="1902996"/>
                <a:chExt cx="548640" cy="822960"/>
              </a:xfrm>
            </p:grpSpPr>
            <p:cxnSp>
              <p:nvCxnSpPr>
                <p:cNvPr id="12" name="Straight Connector 11"/>
                <p:cNvCxnSpPr/>
                <p:nvPr/>
              </p:nvCxnSpPr>
              <p:spPr>
                <a:xfrm rot="5400000">
                  <a:off x="807719" y="2314476"/>
                  <a:ext cx="82296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/>
                <p:nvPr/>
              </p:nvCxnSpPr>
              <p:spPr>
                <a:xfrm rot="10800000">
                  <a:off x="670559" y="2314476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" name="Group 6"/>
              <p:cNvGrpSpPr/>
              <p:nvPr/>
            </p:nvGrpSpPr>
            <p:grpSpPr>
              <a:xfrm>
                <a:off x="1371599" y="2085876"/>
                <a:ext cx="548642" cy="457200"/>
                <a:chOff x="1371599" y="2000258"/>
                <a:chExt cx="548642" cy="457200"/>
              </a:xfrm>
            </p:grpSpPr>
            <p:cxnSp>
              <p:nvCxnSpPr>
                <p:cNvPr id="10" name="Straight Connector 9"/>
                <p:cNvCxnSpPr/>
                <p:nvPr/>
              </p:nvCxnSpPr>
              <p:spPr>
                <a:xfrm flipH="1" flipV="1">
                  <a:off x="1371599" y="2000258"/>
                  <a:ext cx="1" cy="4572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/>
                <p:cNvCxnSpPr/>
                <p:nvPr/>
              </p:nvCxnSpPr>
              <p:spPr>
                <a:xfrm rot="10800000" flipH="1" flipV="1">
                  <a:off x="1371601" y="2228858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" name="TextBox 7"/>
              <p:cNvSpPr txBox="1"/>
              <p:nvPr/>
            </p:nvSpPr>
            <p:spPr>
              <a:xfrm>
                <a:off x="761998" y="1825015"/>
                <a:ext cx="4572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+</a:t>
                </a:r>
                <a:endParaRPr lang="en-US" b="1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1371599" y="1778849"/>
                <a:ext cx="4572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-</a:t>
                </a:r>
                <a:endParaRPr lang="en-US" sz="2400" b="1" dirty="0"/>
              </a:p>
            </p:txBody>
          </p:sp>
        </p:grpSp>
        <p:cxnSp>
          <p:nvCxnSpPr>
            <p:cNvPr id="14" name="Straight Connector 13"/>
            <p:cNvCxnSpPr/>
            <p:nvPr/>
          </p:nvCxnSpPr>
          <p:spPr>
            <a:xfrm>
              <a:off x="2532683" y="3114675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Group 14"/>
            <p:cNvGrpSpPr/>
            <p:nvPr/>
          </p:nvGrpSpPr>
          <p:grpSpPr>
            <a:xfrm>
              <a:off x="3547301" y="4005262"/>
              <a:ext cx="1539876" cy="638176"/>
              <a:chOff x="3288438" y="1666681"/>
              <a:chExt cx="1539876" cy="638176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3732938" y="1666681"/>
                <a:ext cx="638176" cy="638176"/>
                <a:chOff x="3621767" y="1484835"/>
                <a:chExt cx="638176" cy="638176"/>
              </a:xfrm>
            </p:grpSpPr>
            <p:sp>
              <p:nvSpPr>
                <p:cNvPr id="19" name="Oval 18"/>
                <p:cNvSpPr/>
                <p:nvPr/>
              </p:nvSpPr>
              <p:spPr>
                <a:xfrm>
                  <a:off x="3621767" y="1484835"/>
                  <a:ext cx="638176" cy="638176"/>
                </a:xfrm>
                <a:prstGeom prst="ellipse">
                  <a:avLst/>
                </a:prstGeom>
                <a:noFill/>
                <a:ln w="19050"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0" name="Straight Connector 19"/>
                <p:cNvCxnSpPr>
                  <a:stCxn id="19" idx="1"/>
                  <a:endCxn id="19" idx="5"/>
                </p:cNvCxnSpPr>
                <p:nvPr/>
              </p:nvCxnSpPr>
              <p:spPr>
                <a:xfrm>
                  <a:off x="3715226" y="1578294"/>
                  <a:ext cx="451258" cy="4512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>
                  <a:stCxn id="19" idx="3"/>
                  <a:endCxn id="19" idx="7"/>
                </p:cNvCxnSpPr>
                <p:nvPr/>
              </p:nvCxnSpPr>
              <p:spPr>
                <a:xfrm flipV="1">
                  <a:off x="3715226" y="1578294"/>
                  <a:ext cx="451258" cy="4512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7" name="Straight Connector 16"/>
              <p:cNvCxnSpPr/>
              <p:nvPr/>
            </p:nvCxnSpPr>
            <p:spPr>
              <a:xfrm>
                <a:off x="3288438" y="1998121"/>
                <a:ext cx="4572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>
                <a:stCxn id="19" idx="6"/>
              </p:cNvCxnSpPr>
              <p:nvPr/>
            </p:nvCxnSpPr>
            <p:spPr>
              <a:xfrm>
                <a:off x="4371114" y="1985769"/>
                <a:ext cx="4572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" name="Straight Connector 21"/>
            <p:cNvCxnSpPr/>
            <p:nvPr/>
          </p:nvCxnSpPr>
          <p:spPr>
            <a:xfrm rot="5400000">
              <a:off x="1923083" y="3714750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5580683" y="3714750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4928208" y="3114675"/>
              <a:ext cx="126207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24"/>
            <p:cNvGrpSpPr/>
            <p:nvPr/>
          </p:nvGrpSpPr>
          <p:grpSpPr>
            <a:xfrm>
              <a:off x="3526981" y="4953000"/>
              <a:ext cx="1560196" cy="638176"/>
              <a:chOff x="3268118" y="1666681"/>
              <a:chExt cx="1560196" cy="638176"/>
            </a:xfrm>
          </p:grpSpPr>
          <p:grpSp>
            <p:nvGrpSpPr>
              <p:cNvPr id="26" name="Group 25"/>
              <p:cNvGrpSpPr/>
              <p:nvPr/>
            </p:nvGrpSpPr>
            <p:grpSpPr>
              <a:xfrm>
                <a:off x="3732938" y="1666681"/>
                <a:ext cx="638176" cy="638176"/>
                <a:chOff x="3621767" y="1484835"/>
                <a:chExt cx="638176" cy="638176"/>
              </a:xfrm>
            </p:grpSpPr>
            <p:sp>
              <p:nvSpPr>
                <p:cNvPr id="29" name="Oval 28"/>
                <p:cNvSpPr/>
                <p:nvPr/>
              </p:nvSpPr>
              <p:spPr>
                <a:xfrm>
                  <a:off x="3621767" y="1484835"/>
                  <a:ext cx="638176" cy="638176"/>
                </a:xfrm>
                <a:prstGeom prst="ellipse">
                  <a:avLst/>
                </a:prstGeom>
                <a:noFill/>
                <a:ln w="19050"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0" name="Straight Connector 29"/>
                <p:cNvCxnSpPr>
                  <a:stCxn id="29" idx="1"/>
                  <a:endCxn id="29" idx="5"/>
                </p:cNvCxnSpPr>
                <p:nvPr/>
              </p:nvCxnSpPr>
              <p:spPr>
                <a:xfrm>
                  <a:off x="3715226" y="1578294"/>
                  <a:ext cx="451258" cy="4512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>
                  <a:stCxn id="29" idx="3"/>
                  <a:endCxn id="29" idx="7"/>
                </p:cNvCxnSpPr>
                <p:nvPr/>
              </p:nvCxnSpPr>
              <p:spPr>
                <a:xfrm flipV="1">
                  <a:off x="3715226" y="1578294"/>
                  <a:ext cx="451258" cy="4512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7" name="Straight Connector 26"/>
              <p:cNvCxnSpPr/>
              <p:nvPr/>
            </p:nvCxnSpPr>
            <p:spPr>
              <a:xfrm>
                <a:off x="3268118" y="1987961"/>
                <a:ext cx="4572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>
                <a:stCxn id="29" idx="6"/>
              </p:cNvCxnSpPr>
              <p:nvPr/>
            </p:nvCxnSpPr>
            <p:spPr>
              <a:xfrm>
                <a:off x="4371114" y="1985769"/>
                <a:ext cx="4572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2" name="Straight Connector 31"/>
            <p:cNvCxnSpPr/>
            <p:nvPr/>
          </p:nvCxnSpPr>
          <p:spPr>
            <a:xfrm>
              <a:off x="5087177" y="4324350"/>
              <a:ext cx="11002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2532682" y="4336702"/>
              <a:ext cx="11002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5087177" y="4336702"/>
              <a:ext cx="0" cy="93757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3534158" y="4336702"/>
              <a:ext cx="0" cy="92031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Isosceles Triangle 39"/>
            <p:cNvSpPr/>
            <p:nvPr/>
          </p:nvSpPr>
          <p:spPr>
            <a:xfrm rot="16200000" flipH="1">
              <a:off x="3467951" y="3059753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Isosceles Triangle 40"/>
            <p:cNvSpPr/>
            <p:nvPr/>
          </p:nvSpPr>
          <p:spPr>
            <a:xfrm flipH="1">
              <a:off x="6121232" y="3714750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Isosceles Triangle 41"/>
            <p:cNvSpPr/>
            <p:nvPr/>
          </p:nvSpPr>
          <p:spPr>
            <a:xfrm rot="5400000">
              <a:off x="3709693" y="5199871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Isosceles Triangle 43"/>
            <p:cNvSpPr/>
            <p:nvPr/>
          </p:nvSpPr>
          <p:spPr>
            <a:xfrm rot="5400000">
              <a:off x="3709693" y="4279552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5" name="Picture 2" descr="RÃ©sultat de recherche d'images pour &quot;ampoule brillante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2343149"/>
            <a:ext cx="1524000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RÃ©sultat de recherche d'images pour &quot;pouce vert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3179" y="4402910"/>
            <a:ext cx="2000250" cy="200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686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 circuit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609600" y="1447800"/>
            <a:ext cx="7477349" cy="609600"/>
          </a:xfrm>
        </p:spPr>
        <p:txBody>
          <a:bodyPr>
            <a:normAutofit/>
          </a:bodyPr>
          <a:lstStyle/>
          <a:p>
            <a:r>
              <a:rPr lang="en-US" dirty="0" smtClean="0"/>
              <a:t>Series combination of cells</a:t>
            </a:r>
          </a:p>
        </p:txBody>
      </p:sp>
      <p:grpSp>
        <p:nvGrpSpPr>
          <p:cNvPr id="50" name="Group 49"/>
          <p:cNvGrpSpPr/>
          <p:nvPr/>
        </p:nvGrpSpPr>
        <p:grpSpPr>
          <a:xfrm>
            <a:off x="2517262" y="2581275"/>
            <a:ext cx="3736385" cy="2062163"/>
            <a:chOff x="2517262" y="2581275"/>
            <a:chExt cx="3736385" cy="2062163"/>
          </a:xfrm>
        </p:grpSpPr>
        <p:grpSp>
          <p:nvGrpSpPr>
            <p:cNvPr id="5" name="Group 4"/>
            <p:cNvGrpSpPr/>
            <p:nvPr/>
          </p:nvGrpSpPr>
          <p:grpSpPr>
            <a:xfrm>
              <a:off x="2541544" y="2581275"/>
              <a:ext cx="1249682" cy="947107"/>
              <a:chOff x="670559" y="1778849"/>
              <a:chExt cx="1249682" cy="947107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670559" y="1902996"/>
                <a:ext cx="548640" cy="822960"/>
                <a:chOff x="670559" y="1902996"/>
                <a:chExt cx="548640" cy="822960"/>
              </a:xfrm>
            </p:grpSpPr>
            <p:cxnSp>
              <p:nvCxnSpPr>
                <p:cNvPr id="12" name="Straight Connector 11"/>
                <p:cNvCxnSpPr/>
                <p:nvPr/>
              </p:nvCxnSpPr>
              <p:spPr>
                <a:xfrm rot="5400000">
                  <a:off x="807719" y="2314476"/>
                  <a:ext cx="82296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/>
                <p:nvPr/>
              </p:nvCxnSpPr>
              <p:spPr>
                <a:xfrm rot="10800000">
                  <a:off x="670559" y="2314476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" name="Group 6"/>
              <p:cNvGrpSpPr/>
              <p:nvPr/>
            </p:nvGrpSpPr>
            <p:grpSpPr>
              <a:xfrm>
                <a:off x="1371599" y="2085876"/>
                <a:ext cx="548642" cy="457200"/>
                <a:chOff x="1371599" y="2000258"/>
                <a:chExt cx="548642" cy="457200"/>
              </a:xfrm>
            </p:grpSpPr>
            <p:cxnSp>
              <p:nvCxnSpPr>
                <p:cNvPr id="10" name="Straight Connector 9"/>
                <p:cNvCxnSpPr/>
                <p:nvPr/>
              </p:nvCxnSpPr>
              <p:spPr>
                <a:xfrm flipH="1" flipV="1">
                  <a:off x="1371599" y="2000258"/>
                  <a:ext cx="1" cy="4572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/>
                <p:cNvCxnSpPr/>
                <p:nvPr/>
              </p:nvCxnSpPr>
              <p:spPr>
                <a:xfrm rot="10800000" flipH="1" flipV="1">
                  <a:off x="1371601" y="2228858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" name="TextBox 7"/>
              <p:cNvSpPr txBox="1"/>
              <p:nvPr/>
            </p:nvSpPr>
            <p:spPr>
              <a:xfrm>
                <a:off x="761998" y="1825015"/>
                <a:ext cx="4572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+</a:t>
                </a:r>
                <a:endParaRPr lang="en-US" b="1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1371599" y="1778849"/>
                <a:ext cx="4572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-</a:t>
                </a:r>
                <a:endParaRPr lang="en-US" sz="2400" b="1" dirty="0"/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3639043" y="4005262"/>
              <a:ext cx="1552576" cy="638176"/>
              <a:chOff x="3275738" y="1666681"/>
              <a:chExt cx="1552576" cy="638176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3732938" y="1666681"/>
                <a:ext cx="638176" cy="638176"/>
                <a:chOff x="3621767" y="1484835"/>
                <a:chExt cx="638176" cy="638176"/>
              </a:xfrm>
            </p:grpSpPr>
            <p:sp>
              <p:nvSpPr>
                <p:cNvPr id="19" name="Oval 18"/>
                <p:cNvSpPr/>
                <p:nvPr/>
              </p:nvSpPr>
              <p:spPr>
                <a:xfrm>
                  <a:off x="3621767" y="1484835"/>
                  <a:ext cx="638176" cy="638176"/>
                </a:xfrm>
                <a:prstGeom prst="ellipse">
                  <a:avLst/>
                </a:prstGeom>
                <a:noFill/>
                <a:ln w="19050"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0" name="Straight Connector 19"/>
                <p:cNvCxnSpPr>
                  <a:stCxn id="19" idx="1"/>
                  <a:endCxn id="19" idx="5"/>
                </p:cNvCxnSpPr>
                <p:nvPr/>
              </p:nvCxnSpPr>
              <p:spPr>
                <a:xfrm>
                  <a:off x="3715226" y="1578294"/>
                  <a:ext cx="451258" cy="4512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>
                  <a:stCxn id="19" idx="3"/>
                  <a:endCxn id="19" idx="7"/>
                </p:cNvCxnSpPr>
                <p:nvPr/>
              </p:nvCxnSpPr>
              <p:spPr>
                <a:xfrm flipV="1">
                  <a:off x="3715226" y="1578294"/>
                  <a:ext cx="451258" cy="4512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7" name="Straight Connector 16"/>
              <p:cNvCxnSpPr/>
              <p:nvPr/>
            </p:nvCxnSpPr>
            <p:spPr>
              <a:xfrm>
                <a:off x="3275738" y="1998121"/>
                <a:ext cx="4572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>
                <a:stCxn id="19" idx="6"/>
              </p:cNvCxnSpPr>
              <p:nvPr/>
            </p:nvCxnSpPr>
            <p:spPr>
              <a:xfrm>
                <a:off x="4371114" y="1985769"/>
                <a:ext cx="4572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" name="Straight Connector 21"/>
            <p:cNvCxnSpPr/>
            <p:nvPr/>
          </p:nvCxnSpPr>
          <p:spPr>
            <a:xfrm rot="5400000">
              <a:off x="1923083" y="3714750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5580683" y="3714750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4928208" y="3114675"/>
              <a:ext cx="126207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5044440" y="4324350"/>
              <a:ext cx="114584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" name="Group 33"/>
            <p:cNvGrpSpPr/>
            <p:nvPr/>
          </p:nvGrpSpPr>
          <p:grpSpPr>
            <a:xfrm>
              <a:off x="3678526" y="2581275"/>
              <a:ext cx="1249682" cy="947107"/>
              <a:chOff x="670559" y="1778849"/>
              <a:chExt cx="1249682" cy="947107"/>
            </a:xfrm>
          </p:grpSpPr>
          <p:grpSp>
            <p:nvGrpSpPr>
              <p:cNvPr id="35" name="Group 34"/>
              <p:cNvGrpSpPr/>
              <p:nvPr/>
            </p:nvGrpSpPr>
            <p:grpSpPr>
              <a:xfrm>
                <a:off x="670559" y="1902996"/>
                <a:ext cx="548640" cy="822960"/>
                <a:chOff x="670559" y="1902996"/>
                <a:chExt cx="548640" cy="822960"/>
              </a:xfrm>
            </p:grpSpPr>
            <p:cxnSp>
              <p:nvCxnSpPr>
                <p:cNvPr id="41" name="Straight Connector 40"/>
                <p:cNvCxnSpPr/>
                <p:nvPr/>
              </p:nvCxnSpPr>
              <p:spPr>
                <a:xfrm rot="5400000">
                  <a:off x="807719" y="2314476"/>
                  <a:ext cx="82296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 rot="10800000">
                  <a:off x="670559" y="2314476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6" name="Group 35"/>
              <p:cNvGrpSpPr/>
              <p:nvPr/>
            </p:nvGrpSpPr>
            <p:grpSpPr>
              <a:xfrm>
                <a:off x="1371599" y="2085876"/>
                <a:ext cx="548642" cy="457200"/>
                <a:chOff x="1371599" y="2000258"/>
                <a:chExt cx="548642" cy="457200"/>
              </a:xfrm>
            </p:grpSpPr>
            <p:cxnSp>
              <p:nvCxnSpPr>
                <p:cNvPr id="39" name="Straight Connector 38"/>
                <p:cNvCxnSpPr/>
                <p:nvPr/>
              </p:nvCxnSpPr>
              <p:spPr>
                <a:xfrm flipH="1" flipV="1">
                  <a:off x="1371599" y="2000258"/>
                  <a:ext cx="1" cy="4572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 rot="10800000" flipH="1" flipV="1">
                  <a:off x="1371601" y="2228858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7" name="TextBox 36"/>
              <p:cNvSpPr txBox="1"/>
              <p:nvPr/>
            </p:nvSpPr>
            <p:spPr>
              <a:xfrm>
                <a:off x="761998" y="1825015"/>
                <a:ext cx="4572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+</a:t>
                </a:r>
                <a:endParaRPr lang="en-US" b="1" dirty="0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1371599" y="1778849"/>
                <a:ext cx="4572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-</a:t>
                </a:r>
                <a:endParaRPr lang="en-US" sz="2400" b="1" dirty="0"/>
              </a:p>
            </p:txBody>
          </p:sp>
        </p:grpSp>
        <p:cxnSp>
          <p:nvCxnSpPr>
            <p:cNvPr id="44" name="Straight Connector 43"/>
            <p:cNvCxnSpPr/>
            <p:nvPr/>
          </p:nvCxnSpPr>
          <p:spPr>
            <a:xfrm>
              <a:off x="2517262" y="4324350"/>
              <a:ext cx="114584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Isosceles Triangle 44"/>
            <p:cNvSpPr/>
            <p:nvPr/>
          </p:nvSpPr>
          <p:spPr>
            <a:xfrm rot="16200000" flipH="1">
              <a:off x="3467951" y="3059753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Isosceles Triangle 45"/>
            <p:cNvSpPr/>
            <p:nvPr/>
          </p:nvSpPr>
          <p:spPr>
            <a:xfrm flipH="1">
              <a:off x="6121232" y="3714750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Isosceles Triangle 46"/>
            <p:cNvSpPr/>
            <p:nvPr/>
          </p:nvSpPr>
          <p:spPr>
            <a:xfrm rot="5400000">
              <a:off x="3709693" y="4279552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8" name="Picture 2" descr="RÃ©sultat de recherche d'images pour &quot;ampoule brillante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853114"/>
            <a:ext cx="1524000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RÃ©sultat de recherche d'images pour &quot;pouce vert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3179" y="4402910"/>
            <a:ext cx="2000250" cy="200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16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 circuit</a:t>
            </a:r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609600" y="1447800"/>
            <a:ext cx="7477349" cy="609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dirty="0" smtClean="0"/>
              <a:t>Parallel combination of cells</a:t>
            </a:r>
          </a:p>
        </p:txBody>
      </p:sp>
      <p:grpSp>
        <p:nvGrpSpPr>
          <p:cNvPr id="104" name="Group 103"/>
          <p:cNvGrpSpPr/>
          <p:nvPr/>
        </p:nvGrpSpPr>
        <p:grpSpPr>
          <a:xfrm>
            <a:off x="2532682" y="2795587"/>
            <a:ext cx="3720965" cy="3024971"/>
            <a:chOff x="2532682" y="2795587"/>
            <a:chExt cx="3720965" cy="3024971"/>
          </a:xfrm>
        </p:grpSpPr>
        <p:cxnSp>
          <p:nvCxnSpPr>
            <p:cNvPr id="45" name="Straight Connector 44"/>
            <p:cNvCxnSpPr/>
            <p:nvPr/>
          </p:nvCxnSpPr>
          <p:spPr>
            <a:xfrm>
              <a:off x="2532683" y="3114675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6" name="Group 45"/>
            <p:cNvGrpSpPr/>
            <p:nvPr/>
          </p:nvGrpSpPr>
          <p:grpSpPr>
            <a:xfrm>
              <a:off x="3547301" y="2795587"/>
              <a:ext cx="1539876" cy="638176"/>
              <a:chOff x="3288438" y="1666681"/>
              <a:chExt cx="1539876" cy="638176"/>
            </a:xfrm>
          </p:grpSpPr>
          <p:grpSp>
            <p:nvGrpSpPr>
              <p:cNvPr id="47" name="Group 46"/>
              <p:cNvGrpSpPr/>
              <p:nvPr/>
            </p:nvGrpSpPr>
            <p:grpSpPr>
              <a:xfrm>
                <a:off x="3732938" y="1666681"/>
                <a:ext cx="638176" cy="638176"/>
                <a:chOff x="3621767" y="1484835"/>
                <a:chExt cx="638176" cy="638176"/>
              </a:xfrm>
            </p:grpSpPr>
            <p:sp>
              <p:nvSpPr>
                <p:cNvPr id="50" name="Oval 49"/>
                <p:cNvSpPr/>
                <p:nvPr/>
              </p:nvSpPr>
              <p:spPr>
                <a:xfrm>
                  <a:off x="3621767" y="1484835"/>
                  <a:ext cx="638176" cy="638176"/>
                </a:xfrm>
                <a:prstGeom prst="ellipse">
                  <a:avLst/>
                </a:prstGeom>
                <a:noFill/>
                <a:ln w="19050"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1" name="Straight Connector 50"/>
                <p:cNvCxnSpPr>
                  <a:stCxn id="50" idx="1"/>
                  <a:endCxn id="50" idx="5"/>
                </p:cNvCxnSpPr>
                <p:nvPr/>
              </p:nvCxnSpPr>
              <p:spPr>
                <a:xfrm>
                  <a:off x="3715226" y="1578294"/>
                  <a:ext cx="451258" cy="4512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>
                  <a:stCxn id="50" idx="3"/>
                  <a:endCxn id="50" idx="7"/>
                </p:cNvCxnSpPr>
                <p:nvPr/>
              </p:nvCxnSpPr>
              <p:spPr>
                <a:xfrm flipV="1">
                  <a:off x="3715226" y="1578294"/>
                  <a:ext cx="451258" cy="4512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Straight Connector 47"/>
              <p:cNvCxnSpPr/>
              <p:nvPr/>
            </p:nvCxnSpPr>
            <p:spPr>
              <a:xfrm>
                <a:off x="3288438" y="1998121"/>
                <a:ext cx="4572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>
                <a:stCxn id="50" idx="6"/>
              </p:cNvCxnSpPr>
              <p:nvPr/>
            </p:nvCxnSpPr>
            <p:spPr>
              <a:xfrm>
                <a:off x="4371114" y="1985769"/>
                <a:ext cx="4572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3" name="Straight Connector 52"/>
            <p:cNvCxnSpPr/>
            <p:nvPr/>
          </p:nvCxnSpPr>
          <p:spPr>
            <a:xfrm rot="5400000">
              <a:off x="1923083" y="3714750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5400000">
              <a:off x="5580683" y="3714750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4928208" y="3114675"/>
              <a:ext cx="126207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4928208" y="4324350"/>
              <a:ext cx="125923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2532682" y="4336702"/>
              <a:ext cx="121920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5087177" y="4336702"/>
              <a:ext cx="0" cy="107349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3534158" y="4336702"/>
              <a:ext cx="0" cy="107349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7" name="Group 66"/>
            <p:cNvGrpSpPr/>
            <p:nvPr/>
          </p:nvGrpSpPr>
          <p:grpSpPr>
            <a:xfrm>
              <a:off x="3547301" y="4873451"/>
              <a:ext cx="1539876" cy="947107"/>
              <a:chOff x="539335" y="1778849"/>
              <a:chExt cx="1539876" cy="947107"/>
            </a:xfrm>
          </p:grpSpPr>
          <p:grpSp>
            <p:nvGrpSpPr>
              <p:cNvPr id="68" name="Group 67"/>
              <p:cNvGrpSpPr/>
              <p:nvPr/>
            </p:nvGrpSpPr>
            <p:grpSpPr>
              <a:xfrm>
                <a:off x="539335" y="1902996"/>
                <a:ext cx="679864" cy="822960"/>
                <a:chOff x="539335" y="1902996"/>
                <a:chExt cx="679864" cy="822960"/>
              </a:xfrm>
            </p:grpSpPr>
            <p:cxnSp>
              <p:nvCxnSpPr>
                <p:cNvPr id="74" name="Straight Connector 73"/>
                <p:cNvCxnSpPr/>
                <p:nvPr/>
              </p:nvCxnSpPr>
              <p:spPr>
                <a:xfrm rot="5400000">
                  <a:off x="807719" y="2314476"/>
                  <a:ext cx="82296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/>
                <p:cNvCxnSpPr/>
                <p:nvPr/>
              </p:nvCxnSpPr>
              <p:spPr>
                <a:xfrm flipH="1">
                  <a:off x="539335" y="2314476"/>
                  <a:ext cx="679864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9" name="Group 68"/>
              <p:cNvGrpSpPr/>
              <p:nvPr/>
            </p:nvGrpSpPr>
            <p:grpSpPr>
              <a:xfrm>
                <a:off x="1371599" y="2085876"/>
                <a:ext cx="707612" cy="457200"/>
                <a:chOff x="1371599" y="2000258"/>
                <a:chExt cx="707612" cy="457200"/>
              </a:xfrm>
            </p:grpSpPr>
            <p:cxnSp>
              <p:nvCxnSpPr>
                <p:cNvPr id="72" name="Straight Connector 71"/>
                <p:cNvCxnSpPr/>
                <p:nvPr/>
              </p:nvCxnSpPr>
              <p:spPr>
                <a:xfrm flipH="1" flipV="1">
                  <a:off x="1371599" y="2000258"/>
                  <a:ext cx="1" cy="4572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/>
                <p:cNvCxnSpPr/>
                <p:nvPr/>
              </p:nvCxnSpPr>
              <p:spPr>
                <a:xfrm>
                  <a:off x="1371601" y="2228858"/>
                  <a:ext cx="70761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0" name="TextBox 69"/>
              <p:cNvSpPr txBox="1"/>
              <p:nvPr/>
            </p:nvSpPr>
            <p:spPr>
              <a:xfrm>
                <a:off x="761998" y="1825015"/>
                <a:ext cx="4572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+</a:t>
                </a:r>
                <a:endParaRPr lang="en-US" b="1" dirty="0"/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1371599" y="1778849"/>
                <a:ext cx="4572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-</a:t>
                </a:r>
                <a:endParaRPr lang="en-US" sz="2400" b="1" dirty="0"/>
              </a:p>
            </p:txBody>
          </p:sp>
        </p:grpSp>
        <p:grpSp>
          <p:nvGrpSpPr>
            <p:cNvPr id="83" name="Group 82"/>
            <p:cNvGrpSpPr/>
            <p:nvPr/>
          </p:nvGrpSpPr>
          <p:grpSpPr>
            <a:xfrm>
              <a:off x="3678526" y="3793660"/>
              <a:ext cx="1249682" cy="947107"/>
              <a:chOff x="670559" y="1778849"/>
              <a:chExt cx="1249682" cy="947107"/>
            </a:xfrm>
          </p:grpSpPr>
          <p:grpSp>
            <p:nvGrpSpPr>
              <p:cNvPr id="84" name="Group 83"/>
              <p:cNvGrpSpPr/>
              <p:nvPr/>
            </p:nvGrpSpPr>
            <p:grpSpPr>
              <a:xfrm>
                <a:off x="670559" y="1902996"/>
                <a:ext cx="548640" cy="822960"/>
                <a:chOff x="670559" y="1902996"/>
                <a:chExt cx="548640" cy="822960"/>
              </a:xfrm>
            </p:grpSpPr>
            <p:cxnSp>
              <p:nvCxnSpPr>
                <p:cNvPr id="90" name="Straight Connector 89"/>
                <p:cNvCxnSpPr/>
                <p:nvPr/>
              </p:nvCxnSpPr>
              <p:spPr>
                <a:xfrm rot="5400000">
                  <a:off x="807719" y="2314476"/>
                  <a:ext cx="82296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/>
                <p:cNvCxnSpPr/>
                <p:nvPr/>
              </p:nvCxnSpPr>
              <p:spPr>
                <a:xfrm rot="10800000">
                  <a:off x="670559" y="2322096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5" name="Group 84"/>
              <p:cNvGrpSpPr/>
              <p:nvPr/>
            </p:nvGrpSpPr>
            <p:grpSpPr>
              <a:xfrm>
                <a:off x="1371599" y="2085876"/>
                <a:ext cx="548642" cy="457200"/>
                <a:chOff x="1371599" y="2000258"/>
                <a:chExt cx="548642" cy="457200"/>
              </a:xfrm>
            </p:grpSpPr>
            <p:cxnSp>
              <p:nvCxnSpPr>
                <p:cNvPr id="88" name="Straight Connector 87"/>
                <p:cNvCxnSpPr/>
                <p:nvPr/>
              </p:nvCxnSpPr>
              <p:spPr>
                <a:xfrm flipH="1" flipV="1">
                  <a:off x="1371599" y="2000258"/>
                  <a:ext cx="1" cy="4572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/>
                <p:cNvCxnSpPr/>
                <p:nvPr/>
              </p:nvCxnSpPr>
              <p:spPr>
                <a:xfrm rot="10800000" flipH="1" flipV="1">
                  <a:off x="1371601" y="2228858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6" name="TextBox 85"/>
              <p:cNvSpPr txBox="1"/>
              <p:nvPr/>
            </p:nvSpPr>
            <p:spPr>
              <a:xfrm>
                <a:off x="761998" y="1825015"/>
                <a:ext cx="4572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+</a:t>
                </a:r>
                <a:endParaRPr lang="en-US" b="1" dirty="0"/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1371599" y="1778849"/>
                <a:ext cx="4572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-</a:t>
                </a:r>
                <a:endParaRPr lang="en-US" sz="2400" b="1" dirty="0"/>
              </a:p>
            </p:txBody>
          </p:sp>
        </p:grpSp>
        <p:sp>
          <p:nvSpPr>
            <p:cNvPr id="98" name="Isosceles Triangle 97"/>
            <p:cNvSpPr/>
            <p:nvPr/>
          </p:nvSpPr>
          <p:spPr>
            <a:xfrm rot="5400000">
              <a:off x="3467951" y="3059753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Isosceles Triangle 98"/>
            <p:cNvSpPr/>
            <p:nvPr/>
          </p:nvSpPr>
          <p:spPr>
            <a:xfrm flipH="1" flipV="1">
              <a:off x="6121232" y="3714750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Isosceles Triangle 99"/>
            <p:cNvSpPr/>
            <p:nvPr/>
          </p:nvSpPr>
          <p:spPr>
            <a:xfrm rot="16200000" flipH="1">
              <a:off x="3709693" y="4279552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Isosceles Triangle 100"/>
            <p:cNvSpPr/>
            <p:nvPr/>
          </p:nvSpPr>
          <p:spPr>
            <a:xfrm rot="16200000" flipH="1">
              <a:off x="3709694" y="5344174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Isosceles Triangle 101"/>
            <p:cNvSpPr/>
            <p:nvPr/>
          </p:nvSpPr>
          <p:spPr>
            <a:xfrm rot="16200000" flipH="1">
              <a:off x="4735220" y="4279553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Isosceles Triangle 102"/>
            <p:cNvSpPr/>
            <p:nvPr/>
          </p:nvSpPr>
          <p:spPr>
            <a:xfrm flipH="1" flipV="1">
              <a:off x="5020969" y="4863926"/>
              <a:ext cx="132415" cy="1143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5" name="Picture 2" descr="RÃ©sultat de recherche d'images pour &quot;ampoule eteinte dessin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938636"/>
            <a:ext cx="1619250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4" descr="RÃ©sultat de recherche d'images pour &quot;pouce rouge&quot;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6534" y="4651829"/>
            <a:ext cx="2082182" cy="1122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523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 circuit</a:t>
            </a:r>
          </a:p>
        </p:txBody>
      </p:sp>
      <p:grpSp>
        <p:nvGrpSpPr>
          <p:cNvPr id="1030" name="Group 1029"/>
          <p:cNvGrpSpPr/>
          <p:nvPr/>
        </p:nvGrpSpPr>
        <p:grpSpPr>
          <a:xfrm>
            <a:off x="4969887" y="1456102"/>
            <a:ext cx="3453849" cy="3917064"/>
            <a:chOff x="280939" y="1176481"/>
            <a:chExt cx="2995661" cy="3441243"/>
          </a:xfrm>
        </p:grpSpPr>
        <p:grpSp>
          <p:nvGrpSpPr>
            <p:cNvPr id="5" name="Group 4"/>
            <p:cNvGrpSpPr/>
            <p:nvPr/>
          </p:nvGrpSpPr>
          <p:grpSpPr>
            <a:xfrm rot="16200000">
              <a:off x="129652" y="3519329"/>
              <a:ext cx="1249682" cy="947107"/>
              <a:chOff x="670559" y="1778849"/>
              <a:chExt cx="1249682" cy="947107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670559" y="1902996"/>
                <a:ext cx="548640" cy="822960"/>
                <a:chOff x="670559" y="1902996"/>
                <a:chExt cx="548640" cy="822960"/>
              </a:xfrm>
            </p:grpSpPr>
            <p:cxnSp>
              <p:nvCxnSpPr>
                <p:cNvPr id="12" name="Straight Connector 11"/>
                <p:cNvCxnSpPr/>
                <p:nvPr/>
              </p:nvCxnSpPr>
              <p:spPr>
                <a:xfrm rot="5400000">
                  <a:off x="807719" y="2314476"/>
                  <a:ext cx="82296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/>
                <p:nvPr/>
              </p:nvCxnSpPr>
              <p:spPr>
                <a:xfrm rot="10800000">
                  <a:off x="670559" y="2314476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" name="Group 6"/>
              <p:cNvGrpSpPr/>
              <p:nvPr/>
            </p:nvGrpSpPr>
            <p:grpSpPr>
              <a:xfrm>
                <a:off x="1371599" y="2085876"/>
                <a:ext cx="548642" cy="457200"/>
                <a:chOff x="1371599" y="2000258"/>
                <a:chExt cx="548642" cy="457200"/>
              </a:xfrm>
            </p:grpSpPr>
            <p:cxnSp>
              <p:nvCxnSpPr>
                <p:cNvPr id="10" name="Straight Connector 9"/>
                <p:cNvCxnSpPr/>
                <p:nvPr/>
              </p:nvCxnSpPr>
              <p:spPr>
                <a:xfrm flipH="1" flipV="1">
                  <a:off x="1371599" y="2000258"/>
                  <a:ext cx="1" cy="4572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/>
                <p:cNvCxnSpPr/>
                <p:nvPr/>
              </p:nvCxnSpPr>
              <p:spPr>
                <a:xfrm rot="10800000" flipH="1" flipV="1">
                  <a:off x="1371601" y="2228858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" name="TextBox 7"/>
              <p:cNvSpPr txBox="1"/>
              <p:nvPr/>
            </p:nvSpPr>
            <p:spPr>
              <a:xfrm>
                <a:off x="761998" y="1825015"/>
                <a:ext cx="4572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+</a:t>
                </a:r>
                <a:endParaRPr lang="en-US" b="1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1371599" y="1778849"/>
                <a:ext cx="4572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-</a:t>
                </a:r>
                <a:endParaRPr lang="en-US" sz="2400" b="1" dirty="0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1372553" y="2587624"/>
              <a:ext cx="1552576" cy="638176"/>
              <a:chOff x="3275738" y="1666681"/>
              <a:chExt cx="1552576" cy="638176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3732938" y="1666681"/>
                <a:ext cx="638176" cy="638176"/>
                <a:chOff x="3621767" y="1484835"/>
                <a:chExt cx="638176" cy="638176"/>
              </a:xfrm>
            </p:grpSpPr>
            <p:sp>
              <p:nvSpPr>
                <p:cNvPr id="18" name="Oval 17"/>
                <p:cNvSpPr/>
                <p:nvPr/>
              </p:nvSpPr>
              <p:spPr>
                <a:xfrm>
                  <a:off x="3621767" y="1484835"/>
                  <a:ext cx="638176" cy="638176"/>
                </a:xfrm>
                <a:prstGeom prst="ellipse">
                  <a:avLst/>
                </a:prstGeom>
                <a:noFill/>
                <a:ln w="19050"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9" name="Straight Connector 18"/>
                <p:cNvCxnSpPr>
                  <a:stCxn id="18" idx="1"/>
                  <a:endCxn id="18" idx="5"/>
                </p:cNvCxnSpPr>
                <p:nvPr/>
              </p:nvCxnSpPr>
              <p:spPr>
                <a:xfrm>
                  <a:off x="3715226" y="1578294"/>
                  <a:ext cx="451258" cy="4512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>
                  <a:stCxn id="18" idx="3"/>
                  <a:endCxn id="18" idx="7"/>
                </p:cNvCxnSpPr>
                <p:nvPr/>
              </p:nvCxnSpPr>
              <p:spPr>
                <a:xfrm flipV="1">
                  <a:off x="3715226" y="1578294"/>
                  <a:ext cx="451258" cy="4512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" name="Straight Connector 15"/>
              <p:cNvCxnSpPr/>
              <p:nvPr/>
            </p:nvCxnSpPr>
            <p:spPr>
              <a:xfrm>
                <a:off x="3275738" y="1972721"/>
                <a:ext cx="4572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>
                <a:stCxn id="18" idx="6"/>
              </p:cNvCxnSpPr>
              <p:nvPr/>
            </p:nvCxnSpPr>
            <p:spPr>
              <a:xfrm>
                <a:off x="4371114" y="1985769"/>
                <a:ext cx="4572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3" name="Picture 15" descr="RÃ©sultat de recherche d'images pour &quot;symbol switch close&quot;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623" r="50587" b="46132"/>
            <a:stretch/>
          </p:blipFill>
          <p:spPr bwMode="auto">
            <a:xfrm>
              <a:off x="990600" y="1176481"/>
              <a:ext cx="2286000" cy="6327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4" name="Elbow Connector 23"/>
            <p:cNvCxnSpPr/>
            <p:nvPr/>
          </p:nvCxnSpPr>
          <p:spPr>
            <a:xfrm rot="5400000" flipH="1" flipV="1">
              <a:off x="343512" y="2187554"/>
              <a:ext cx="1653542" cy="707433"/>
            </a:xfrm>
            <a:prstGeom prst="bentConnector3">
              <a:avLst>
                <a:gd name="adj1" fmla="val 100691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Elbow Connector 27"/>
            <p:cNvCxnSpPr/>
            <p:nvPr/>
          </p:nvCxnSpPr>
          <p:spPr>
            <a:xfrm flipV="1">
              <a:off x="816567" y="2895600"/>
              <a:ext cx="784586" cy="563882"/>
            </a:xfrm>
            <a:prstGeom prst="bentConnector3">
              <a:avLst>
                <a:gd name="adj1" fmla="val 52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Elbow Connector 30"/>
            <p:cNvCxnSpPr/>
            <p:nvPr/>
          </p:nvCxnSpPr>
          <p:spPr>
            <a:xfrm rot="5400000">
              <a:off x="419236" y="2111830"/>
              <a:ext cx="2903225" cy="2108562"/>
            </a:xfrm>
            <a:prstGeom prst="bentConnector3">
              <a:avLst>
                <a:gd name="adj1" fmla="val 99494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0" name="Picture 2" descr="Image associÃ©e"/>
          <p:cNvPicPr>
            <a:picLocks noChangeAspect="1" noChangeArrowheads="1" noCrop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349342"/>
            <a:ext cx="2123320" cy="256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Oval Callout 40"/>
          <p:cNvSpPr/>
          <p:nvPr/>
        </p:nvSpPr>
        <p:spPr>
          <a:xfrm>
            <a:off x="776516" y="1220478"/>
            <a:ext cx="3947884" cy="2433783"/>
          </a:xfrm>
          <a:prstGeom prst="wedgeEllipseCallout">
            <a:avLst>
              <a:gd name="adj1" fmla="val -19691"/>
              <a:gd name="adj2" fmla="val 59990"/>
            </a:avLst>
          </a:prstGeom>
          <a:noFill/>
          <a:ln w="38100"/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I have a last experiment for you !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What is going to happen if we close the switch</a:t>
            </a:r>
            <a:endParaRPr lang="en-US" sz="2000" b="1" dirty="0">
              <a:solidFill>
                <a:schemeClr val="tx1"/>
              </a:solidFill>
            </a:endParaRPr>
          </a:p>
        </p:txBody>
      </p:sp>
      <p:pic>
        <p:nvPicPr>
          <p:cNvPr id="43" name="Picture 4" descr="Image result for question logo 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4240" y="3938714"/>
            <a:ext cx="1070160" cy="107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961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 circuit</a:t>
            </a:r>
          </a:p>
        </p:txBody>
      </p:sp>
      <p:pic>
        <p:nvPicPr>
          <p:cNvPr id="40" name="Picture 2" descr="Image associÃ©e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349342"/>
            <a:ext cx="2123320" cy="256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Oval Callout 40"/>
          <p:cNvSpPr/>
          <p:nvPr/>
        </p:nvSpPr>
        <p:spPr>
          <a:xfrm>
            <a:off x="776516" y="1220478"/>
            <a:ext cx="3947884" cy="2433783"/>
          </a:xfrm>
          <a:prstGeom prst="wedgeEllipseCallout">
            <a:avLst>
              <a:gd name="adj1" fmla="val -19691"/>
              <a:gd name="adj2" fmla="val 59990"/>
            </a:avLst>
          </a:prstGeom>
          <a:noFill/>
          <a:ln w="38100"/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Can you explain what is happening ?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Do you now why ?</a:t>
            </a:r>
            <a:endParaRPr lang="en-US" sz="2000" b="1" dirty="0">
              <a:solidFill>
                <a:schemeClr val="tx1"/>
              </a:solidFill>
            </a:endParaRPr>
          </a:p>
        </p:txBody>
      </p:sp>
      <p:pic>
        <p:nvPicPr>
          <p:cNvPr id="43" name="Picture 4" descr="Image result for question logo 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914400"/>
            <a:ext cx="1907711" cy="1907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Content Placeholder 1"/>
          <p:cNvSpPr>
            <a:spLocks noGrp="1"/>
          </p:cNvSpPr>
          <p:nvPr>
            <p:ph idx="1"/>
          </p:nvPr>
        </p:nvSpPr>
        <p:spPr>
          <a:xfrm>
            <a:off x="2460777" y="4267200"/>
            <a:ext cx="6668709" cy="1447800"/>
          </a:xfrm>
        </p:spPr>
        <p:txBody>
          <a:bodyPr>
            <a:normAutofit/>
          </a:bodyPr>
          <a:lstStyle/>
          <a:p>
            <a:r>
              <a:rPr lang="en-US" dirty="0" smtClean="0"/>
              <a:t>It call a </a:t>
            </a:r>
            <a:r>
              <a:rPr lang="en-US" b="1" dirty="0" smtClean="0">
                <a:solidFill>
                  <a:srgbClr val="FF0000"/>
                </a:solidFill>
              </a:rPr>
              <a:t>“Short Circuit”</a:t>
            </a:r>
          </a:p>
          <a:p>
            <a:r>
              <a:rPr lang="en-US" dirty="0" smtClean="0"/>
              <a:t>Electricity is lazy, it always take the easiest way !!</a:t>
            </a:r>
          </a:p>
        </p:txBody>
      </p:sp>
    </p:spTree>
    <p:extLst>
      <p:ext uri="{BB962C8B-B14F-4D97-AF65-F5344CB8AC3E}">
        <p14:creationId xmlns:p14="http://schemas.microsoft.com/office/powerpoint/2010/main" val="196805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Marius the Genius</a:t>
            </a:r>
            <a:endParaRPr lang="en-US" dirty="0"/>
          </a:p>
        </p:txBody>
      </p:sp>
      <p:pic>
        <p:nvPicPr>
          <p:cNvPr id="6" name="Picture 2" descr="Image associÃ©e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743200"/>
            <a:ext cx="303313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al Callout 6"/>
          <p:cNvSpPr/>
          <p:nvPr/>
        </p:nvSpPr>
        <p:spPr>
          <a:xfrm>
            <a:off x="304800" y="1257300"/>
            <a:ext cx="4343400" cy="2971800"/>
          </a:xfrm>
          <a:prstGeom prst="wedgeEllipseCallout">
            <a:avLst>
              <a:gd name="adj1" fmla="val 58136"/>
              <a:gd name="adj2" fmla="val 30987"/>
            </a:avLst>
          </a:prstGeom>
          <a:noFill/>
          <a:ln w="38100"/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Hello everybody !! </a:t>
            </a:r>
            <a:endParaRPr lang="en-US" sz="2000" b="1" dirty="0">
              <a:solidFill>
                <a:schemeClr val="tx1"/>
              </a:solidFill>
            </a:endParaRP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My name is Marius the Genius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We will work together to understand Electricity</a:t>
            </a:r>
            <a:endParaRPr lang="en-US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25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Remindings</a:t>
            </a:r>
            <a:endParaRPr lang="en-US" dirty="0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525963"/>
          </a:xfrm>
        </p:spPr>
        <p:txBody>
          <a:bodyPr/>
          <a:lstStyle/>
          <a:p>
            <a:r>
              <a:rPr lang="en-US" b="1" dirty="0" smtClean="0"/>
              <a:t>What is the electricity used for ?</a:t>
            </a:r>
          </a:p>
          <a:p>
            <a:endParaRPr lang="en-US" b="1" dirty="0"/>
          </a:p>
          <a:p>
            <a:r>
              <a:rPr lang="en-US" b="1" dirty="0" smtClean="0"/>
              <a:t>What are the different sources of electricity ?</a:t>
            </a:r>
          </a:p>
          <a:p>
            <a:endParaRPr lang="en-US" b="1" dirty="0"/>
          </a:p>
          <a:p>
            <a:r>
              <a:rPr lang="en-US" b="1" dirty="0" smtClean="0"/>
              <a:t>What are the dangers of electricity ?</a:t>
            </a:r>
          </a:p>
          <a:p>
            <a:endParaRPr lang="en-US" b="1" dirty="0"/>
          </a:p>
          <a:p>
            <a:r>
              <a:rPr lang="en-US" b="1" dirty="0" smtClean="0"/>
              <a:t>What are a conductor and an insulator ?</a:t>
            </a:r>
          </a:p>
          <a:p>
            <a:endParaRPr lang="en-US" b="1" dirty="0"/>
          </a:p>
          <a:p>
            <a:r>
              <a:rPr lang="en-US" b="1" dirty="0" smtClean="0"/>
              <a:t>Anything else ?</a:t>
            </a:r>
            <a:endParaRPr lang="en-US" b="1" dirty="0"/>
          </a:p>
        </p:txBody>
      </p:sp>
      <p:pic>
        <p:nvPicPr>
          <p:cNvPr id="8" name="Picture 2" descr="Image associÃ©e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686300"/>
            <a:ext cx="1800921" cy="217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318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 circuit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33575" y="3258978"/>
            <a:ext cx="716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Circuit cell + light bulb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33575" y="4330987"/>
            <a:ext cx="716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Draw it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33575" y="5702587"/>
            <a:ext cx="716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Create it</a:t>
            </a:r>
          </a:p>
        </p:txBody>
      </p:sp>
      <p:pic>
        <p:nvPicPr>
          <p:cNvPr id="7" name="Picture 2" descr="Image associÃ©e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79" y="2580677"/>
            <a:ext cx="1800921" cy="217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val Callout 7"/>
          <p:cNvSpPr/>
          <p:nvPr/>
        </p:nvSpPr>
        <p:spPr>
          <a:xfrm>
            <a:off x="1447800" y="1447800"/>
            <a:ext cx="3083720" cy="1447800"/>
          </a:xfrm>
          <a:prstGeom prst="wedgeEllipseCallout">
            <a:avLst>
              <a:gd name="adj1" fmla="val -52790"/>
              <a:gd name="adj2" fmla="val 40703"/>
            </a:avLst>
          </a:prstGeom>
          <a:noFill/>
          <a:ln w="38100"/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My light bulb it’s off, would you help me to switch it on ?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5395615" y="3851373"/>
            <a:ext cx="238720" cy="517835"/>
          </a:xfrm>
          <a:prstGeom prst="downArrow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>
            <a:off x="5395615" y="5105400"/>
            <a:ext cx="238720" cy="517835"/>
          </a:xfrm>
          <a:prstGeom prst="downArrow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11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 circuit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33575" y="3124200"/>
            <a:ext cx="716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Circuit cell + light bulb + switch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33575" y="4457700"/>
            <a:ext cx="716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Draw it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33575" y="5791200"/>
            <a:ext cx="716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Create it</a:t>
            </a:r>
          </a:p>
        </p:txBody>
      </p:sp>
      <p:pic>
        <p:nvPicPr>
          <p:cNvPr id="7" name="Picture 2" descr="Image associÃ©e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79" y="2580677"/>
            <a:ext cx="1800921" cy="217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val Callout 7"/>
          <p:cNvSpPr/>
          <p:nvPr/>
        </p:nvSpPr>
        <p:spPr>
          <a:xfrm>
            <a:off x="1447800" y="1447800"/>
            <a:ext cx="3352800" cy="1447800"/>
          </a:xfrm>
          <a:prstGeom prst="wedgeEllipseCallout">
            <a:avLst>
              <a:gd name="adj1" fmla="val -52790"/>
              <a:gd name="adj2" fmla="val 40703"/>
            </a:avLst>
          </a:prstGeom>
          <a:noFill/>
          <a:ln w="38100"/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Now I would like to control  it, can you add a switch ?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5395615" y="3824420"/>
            <a:ext cx="238720" cy="517835"/>
          </a:xfrm>
          <a:prstGeom prst="downArrow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>
            <a:off x="5395615" y="5157920"/>
            <a:ext cx="238720" cy="517835"/>
          </a:xfrm>
          <a:prstGeom prst="downArrow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58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686800" cy="1185672"/>
          </a:xfrm>
        </p:spPr>
        <p:txBody>
          <a:bodyPr/>
          <a:lstStyle/>
          <a:p>
            <a:r>
              <a:rPr lang="en-US" dirty="0" smtClean="0"/>
              <a:t>A circuit need to be understood by everybody.</a:t>
            </a:r>
          </a:p>
          <a:p>
            <a:r>
              <a:rPr lang="en-US" dirty="0" smtClean="0"/>
              <a:t>How to do it 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 circuit</a:t>
            </a:r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304800" y="3028950"/>
            <a:ext cx="8686800" cy="118567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dirty="0" smtClean="0"/>
              <a:t>Simplify with symbols known by everybody</a:t>
            </a:r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304800" y="4238244"/>
            <a:ext cx="8686800" cy="118567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dirty="0" smtClean="0"/>
              <a:t>Each component have his own symbol</a:t>
            </a:r>
          </a:p>
        </p:txBody>
      </p:sp>
      <p:pic>
        <p:nvPicPr>
          <p:cNvPr id="6" name="Picture 2" descr="Image associÃ©e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8279" y="4495800"/>
            <a:ext cx="1800921" cy="217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5934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 circuit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860" y="3046373"/>
            <a:ext cx="1543051" cy="925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990600" y="1616554"/>
            <a:ext cx="914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990600" y="3381653"/>
            <a:ext cx="914400" cy="548640"/>
            <a:chOff x="6696074" y="3992880"/>
            <a:chExt cx="914400" cy="548640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6696074" y="3992880"/>
              <a:ext cx="9144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>
              <a:off x="6878954" y="4267200"/>
              <a:ext cx="548640" cy="0"/>
            </a:xfrm>
            <a:prstGeom prst="line">
              <a:avLst/>
            </a:prstGeom>
            <a:ln w="3810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57" name="Picture 9" descr="RÃ©sultat de recherche d'images pour &quot;symbol resistance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99963" y="4473892"/>
            <a:ext cx="1012508" cy="1012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Group 22"/>
          <p:cNvGrpSpPr/>
          <p:nvPr/>
        </p:nvGrpSpPr>
        <p:grpSpPr>
          <a:xfrm>
            <a:off x="3592346" y="1143000"/>
            <a:ext cx="1249682" cy="947107"/>
            <a:chOff x="670559" y="1778849"/>
            <a:chExt cx="1249682" cy="947107"/>
          </a:xfrm>
        </p:grpSpPr>
        <p:grpSp>
          <p:nvGrpSpPr>
            <p:cNvPr id="16" name="Group 15"/>
            <p:cNvGrpSpPr/>
            <p:nvPr/>
          </p:nvGrpSpPr>
          <p:grpSpPr>
            <a:xfrm>
              <a:off x="670559" y="1902996"/>
              <a:ext cx="548640" cy="822960"/>
              <a:chOff x="670559" y="1902996"/>
              <a:chExt cx="548640" cy="822960"/>
            </a:xfrm>
          </p:grpSpPr>
          <p:cxnSp>
            <p:nvCxnSpPr>
              <p:cNvPr id="19" name="Straight Connector 18"/>
              <p:cNvCxnSpPr/>
              <p:nvPr/>
            </p:nvCxnSpPr>
            <p:spPr>
              <a:xfrm rot="5400000">
                <a:off x="807719" y="2314476"/>
                <a:ext cx="82296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rot="10800000">
                <a:off x="670559" y="2314476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/>
            <p:cNvGrpSpPr/>
            <p:nvPr/>
          </p:nvGrpSpPr>
          <p:grpSpPr>
            <a:xfrm>
              <a:off x="1371599" y="2085876"/>
              <a:ext cx="548642" cy="457200"/>
              <a:chOff x="1371599" y="2000258"/>
              <a:chExt cx="548642" cy="457200"/>
            </a:xfrm>
          </p:grpSpPr>
          <p:cxnSp>
            <p:nvCxnSpPr>
              <p:cNvPr id="21" name="Straight Connector 20"/>
              <p:cNvCxnSpPr/>
              <p:nvPr/>
            </p:nvCxnSpPr>
            <p:spPr>
              <a:xfrm flipH="1" flipV="1">
                <a:off x="1371599" y="2000258"/>
                <a:ext cx="1" cy="457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rot="10800000" flipH="1" flipV="1">
                <a:off x="1371601" y="2228858"/>
                <a:ext cx="54864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Box 16"/>
            <p:cNvSpPr txBox="1"/>
            <p:nvPr/>
          </p:nvSpPr>
          <p:spPr>
            <a:xfrm>
              <a:off x="761998" y="1825015"/>
              <a:ext cx="457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+</a:t>
              </a:r>
              <a:endParaRPr lang="en-US" b="1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371599" y="1778849"/>
              <a:ext cx="457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-</a:t>
              </a:r>
              <a:endParaRPr lang="en-US" sz="2400" b="1" dirty="0"/>
            </a:p>
          </p:txBody>
        </p:sp>
      </p:grpSp>
      <p:grpSp>
        <p:nvGrpSpPr>
          <p:cNvPr id="2060" name="Group 2059"/>
          <p:cNvGrpSpPr/>
          <p:nvPr/>
        </p:nvGrpSpPr>
        <p:grpSpPr>
          <a:xfrm>
            <a:off x="6696074" y="1265314"/>
            <a:ext cx="1552576" cy="638176"/>
            <a:chOff x="3275738" y="1666681"/>
            <a:chExt cx="1552576" cy="638176"/>
          </a:xfrm>
        </p:grpSpPr>
        <p:grpSp>
          <p:nvGrpSpPr>
            <p:cNvPr id="30" name="Group 29"/>
            <p:cNvGrpSpPr/>
            <p:nvPr/>
          </p:nvGrpSpPr>
          <p:grpSpPr>
            <a:xfrm>
              <a:off x="3732938" y="1666681"/>
              <a:ext cx="638176" cy="638176"/>
              <a:chOff x="3621767" y="1484835"/>
              <a:chExt cx="638176" cy="638176"/>
            </a:xfrm>
          </p:grpSpPr>
          <p:sp>
            <p:nvSpPr>
              <p:cNvPr id="24" name="Oval 23"/>
              <p:cNvSpPr/>
              <p:nvPr/>
            </p:nvSpPr>
            <p:spPr>
              <a:xfrm>
                <a:off x="3621767" y="1484835"/>
                <a:ext cx="638176" cy="638176"/>
              </a:xfrm>
              <a:prstGeom prst="ellipse">
                <a:avLst/>
              </a:prstGeom>
              <a:noFill/>
              <a:ln w="19050"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6" name="Straight Connector 25"/>
              <p:cNvCxnSpPr>
                <a:stCxn id="24" idx="1"/>
                <a:endCxn id="24" idx="5"/>
              </p:cNvCxnSpPr>
              <p:nvPr/>
            </p:nvCxnSpPr>
            <p:spPr>
              <a:xfrm>
                <a:off x="3715226" y="1578294"/>
                <a:ext cx="451258" cy="45125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>
                <a:stCxn id="24" idx="3"/>
                <a:endCxn id="24" idx="7"/>
              </p:cNvCxnSpPr>
              <p:nvPr/>
            </p:nvCxnSpPr>
            <p:spPr>
              <a:xfrm flipV="1">
                <a:off x="3715226" y="1578294"/>
                <a:ext cx="451258" cy="45125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8" name="Straight Connector 37"/>
            <p:cNvCxnSpPr/>
            <p:nvPr/>
          </p:nvCxnSpPr>
          <p:spPr>
            <a:xfrm>
              <a:off x="3275738" y="1972721"/>
              <a:ext cx="4572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>
              <a:stCxn id="24" idx="6"/>
            </p:cNvCxnSpPr>
            <p:nvPr/>
          </p:nvCxnSpPr>
          <p:spPr>
            <a:xfrm>
              <a:off x="4371114" y="1985769"/>
              <a:ext cx="4572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61" name="AutoShape 11" descr="RÃ©sultat de recherche d'images pour &quot;symbol switch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064" name="Group 2063"/>
          <p:cNvGrpSpPr/>
          <p:nvPr/>
        </p:nvGrpSpPr>
        <p:grpSpPr>
          <a:xfrm>
            <a:off x="6259915" y="2667000"/>
            <a:ext cx="2424894" cy="1187093"/>
            <a:chOff x="5943600" y="1127383"/>
            <a:chExt cx="2424894" cy="1187093"/>
          </a:xfrm>
        </p:grpSpPr>
        <p:pic>
          <p:nvPicPr>
            <p:cNvPr id="2063" name="Picture 15" descr="RÃ©sultat de recherche d'images pour &quot;symbol switch close&quot;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440" t="35113" b="46132"/>
            <a:stretch/>
          </p:blipFill>
          <p:spPr bwMode="auto">
            <a:xfrm>
              <a:off x="6243898" y="1825015"/>
              <a:ext cx="2124596" cy="4894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3" name="Picture 15" descr="RÃ©sultat de recherche d'images pour &quot;symbol switch close&quot;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623" r="50587" b="46132"/>
            <a:stretch/>
          </p:blipFill>
          <p:spPr bwMode="auto">
            <a:xfrm>
              <a:off x="5943600" y="1127383"/>
              <a:ext cx="2207418" cy="6327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065" name="TextBox 2064"/>
          <p:cNvSpPr txBox="1"/>
          <p:nvPr/>
        </p:nvSpPr>
        <p:spPr>
          <a:xfrm>
            <a:off x="5314506" y="5650468"/>
            <a:ext cx="1323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-Cell</a:t>
            </a:r>
            <a:endParaRPr lang="en-US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5314506" y="6183868"/>
            <a:ext cx="1619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-Light bulb</a:t>
            </a:r>
            <a:endParaRPr lang="en-US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7014384" y="4724400"/>
            <a:ext cx="1785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-Joint wire</a:t>
            </a:r>
            <a:endParaRPr lang="en-US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7014384" y="5257800"/>
            <a:ext cx="1323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-Motor</a:t>
            </a:r>
            <a:endParaRPr lang="en-US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7014384" y="5791200"/>
            <a:ext cx="1323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-Switch</a:t>
            </a:r>
            <a:endParaRPr lang="en-US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5314506" y="5117068"/>
            <a:ext cx="1323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-Wire</a:t>
            </a:r>
            <a:endParaRPr lang="en-US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7014384" y="6336268"/>
            <a:ext cx="1554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-Resistance</a:t>
            </a:r>
            <a:endParaRPr lang="en-US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785812" y="1887939"/>
            <a:ext cx="1323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Wire</a:t>
            </a:r>
            <a:endParaRPr lang="en-US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3548702" y="2221468"/>
            <a:ext cx="1323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Cell</a:t>
            </a:r>
            <a:endParaRPr lang="en-US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785812" y="4107670"/>
            <a:ext cx="1323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Joint wire</a:t>
            </a:r>
            <a:endParaRPr lang="en-US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6810374" y="2072605"/>
            <a:ext cx="1323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Light bulb</a:t>
            </a:r>
            <a:endParaRPr lang="en-US" b="1" dirty="0"/>
          </a:p>
        </p:txBody>
      </p:sp>
      <p:sp>
        <p:nvSpPr>
          <p:cNvPr id="66" name="TextBox 65"/>
          <p:cNvSpPr txBox="1"/>
          <p:nvPr/>
        </p:nvSpPr>
        <p:spPr>
          <a:xfrm>
            <a:off x="3631400" y="3930293"/>
            <a:ext cx="1323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Motor</a:t>
            </a:r>
            <a:endParaRPr lang="en-US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3276600" y="5301734"/>
            <a:ext cx="1554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Resistance</a:t>
            </a:r>
            <a:endParaRPr lang="en-US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6753224" y="4038600"/>
            <a:ext cx="1323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Switch</a:t>
            </a:r>
            <a:endParaRPr lang="en-US" b="1" dirty="0"/>
          </a:p>
        </p:txBody>
      </p:sp>
      <p:sp>
        <p:nvSpPr>
          <p:cNvPr id="2066" name="Rectangle 2065"/>
          <p:cNvSpPr/>
          <p:nvPr/>
        </p:nvSpPr>
        <p:spPr>
          <a:xfrm>
            <a:off x="5076380" y="4477002"/>
            <a:ext cx="4296220" cy="25333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/>
          <p:cNvSpPr txBox="1"/>
          <p:nvPr/>
        </p:nvSpPr>
        <p:spPr>
          <a:xfrm>
            <a:off x="8229600" y="3581400"/>
            <a:ext cx="661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On</a:t>
            </a:r>
            <a:endParaRPr lang="en-US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8229600" y="3012321"/>
            <a:ext cx="661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Off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47149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3" grpId="0"/>
      <p:bldP spid="64" grpId="0"/>
      <p:bldP spid="65" grpId="0"/>
      <p:bldP spid="66" grpId="0"/>
      <p:bldP spid="67" grpId="0"/>
      <p:bldP spid="68" grpId="0"/>
      <p:bldP spid="79" grpId="0"/>
      <p:bldP spid="8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 circuit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457200" y="1447800"/>
            <a:ext cx="3657600" cy="2062163"/>
            <a:chOff x="2514600" y="2286000"/>
            <a:chExt cx="3657600" cy="2062163"/>
          </a:xfrm>
        </p:grpSpPr>
        <p:grpSp>
          <p:nvGrpSpPr>
            <p:cNvPr id="6" name="Group 5"/>
            <p:cNvGrpSpPr/>
            <p:nvPr/>
          </p:nvGrpSpPr>
          <p:grpSpPr>
            <a:xfrm>
              <a:off x="3660443" y="2286000"/>
              <a:ext cx="1249682" cy="947107"/>
              <a:chOff x="670559" y="1778849"/>
              <a:chExt cx="1249682" cy="947107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670559" y="1902996"/>
                <a:ext cx="548640" cy="822960"/>
                <a:chOff x="670559" y="1902996"/>
                <a:chExt cx="548640" cy="822960"/>
              </a:xfrm>
            </p:grpSpPr>
            <p:cxnSp>
              <p:nvCxnSpPr>
                <p:cNvPr id="13" name="Straight Connector 12"/>
                <p:cNvCxnSpPr/>
                <p:nvPr/>
              </p:nvCxnSpPr>
              <p:spPr>
                <a:xfrm rot="5400000">
                  <a:off x="807719" y="2314476"/>
                  <a:ext cx="82296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/>
                <p:cNvCxnSpPr/>
                <p:nvPr/>
              </p:nvCxnSpPr>
              <p:spPr>
                <a:xfrm rot="10800000">
                  <a:off x="670559" y="2314476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" name="Group 7"/>
              <p:cNvGrpSpPr/>
              <p:nvPr/>
            </p:nvGrpSpPr>
            <p:grpSpPr>
              <a:xfrm>
                <a:off x="1371599" y="2085876"/>
                <a:ext cx="548642" cy="457200"/>
                <a:chOff x="1371599" y="2000258"/>
                <a:chExt cx="548642" cy="457200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 flipH="1" flipV="1">
                  <a:off x="1371599" y="2000258"/>
                  <a:ext cx="1" cy="4572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/>
                <p:cNvCxnSpPr/>
                <p:nvPr/>
              </p:nvCxnSpPr>
              <p:spPr>
                <a:xfrm rot="10800000" flipH="1" flipV="1">
                  <a:off x="1371601" y="2228858"/>
                  <a:ext cx="54864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" name="TextBox 8"/>
              <p:cNvSpPr txBox="1"/>
              <p:nvPr/>
            </p:nvSpPr>
            <p:spPr>
              <a:xfrm>
                <a:off x="761998" y="1825015"/>
                <a:ext cx="4572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+</a:t>
                </a:r>
                <a:endParaRPr lang="en-US" b="1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1371599" y="1778849"/>
                <a:ext cx="4572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-</a:t>
                </a:r>
                <a:endParaRPr lang="en-US" sz="2400" b="1" dirty="0"/>
              </a:p>
            </p:txBody>
          </p:sp>
        </p:grpSp>
        <p:cxnSp>
          <p:nvCxnSpPr>
            <p:cNvPr id="15" name="Straight Connector 14"/>
            <p:cNvCxnSpPr/>
            <p:nvPr/>
          </p:nvCxnSpPr>
          <p:spPr>
            <a:xfrm>
              <a:off x="2514600" y="2819400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Group 15"/>
            <p:cNvGrpSpPr/>
            <p:nvPr/>
          </p:nvGrpSpPr>
          <p:grpSpPr>
            <a:xfrm>
              <a:off x="2514601" y="3709987"/>
              <a:ext cx="1552576" cy="638176"/>
              <a:chOff x="3275738" y="1666681"/>
              <a:chExt cx="1552576" cy="638176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3732938" y="1666681"/>
                <a:ext cx="638176" cy="638176"/>
                <a:chOff x="3621767" y="1484835"/>
                <a:chExt cx="638176" cy="638176"/>
              </a:xfrm>
            </p:grpSpPr>
            <p:sp>
              <p:nvSpPr>
                <p:cNvPr id="20" name="Oval 19"/>
                <p:cNvSpPr/>
                <p:nvPr/>
              </p:nvSpPr>
              <p:spPr>
                <a:xfrm>
                  <a:off x="3621767" y="1484835"/>
                  <a:ext cx="638176" cy="638176"/>
                </a:xfrm>
                <a:prstGeom prst="ellipse">
                  <a:avLst/>
                </a:prstGeom>
                <a:noFill/>
                <a:ln w="19050"/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1" name="Straight Connector 20"/>
                <p:cNvCxnSpPr>
                  <a:stCxn id="20" idx="1"/>
                  <a:endCxn id="20" idx="5"/>
                </p:cNvCxnSpPr>
                <p:nvPr/>
              </p:nvCxnSpPr>
              <p:spPr>
                <a:xfrm>
                  <a:off x="3715226" y="1578294"/>
                  <a:ext cx="451258" cy="4512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>
                  <a:stCxn id="20" idx="3"/>
                  <a:endCxn id="20" idx="7"/>
                </p:cNvCxnSpPr>
                <p:nvPr/>
              </p:nvCxnSpPr>
              <p:spPr>
                <a:xfrm flipV="1">
                  <a:off x="3715226" y="1578294"/>
                  <a:ext cx="451258" cy="4512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" name="Straight Connector 17"/>
              <p:cNvCxnSpPr/>
              <p:nvPr/>
            </p:nvCxnSpPr>
            <p:spPr>
              <a:xfrm>
                <a:off x="3275738" y="1972721"/>
                <a:ext cx="4572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>
                <a:stCxn id="20" idx="6"/>
              </p:cNvCxnSpPr>
              <p:nvPr/>
            </p:nvCxnSpPr>
            <p:spPr>
              <a:xfrm>
                <a:off x="4371114" y="1985769"/>
                <a:ext cx="4572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" name="Straight Connector 23"/>
            <p:cNvCxnSpPr/>
            <p:nvPr/>
          </p:nvCxnSpPr>
          <p:spPr>
            <a:xfrm rot="5400000">
              <a:off x="1905000" y="3419475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3990975" y="4029075"/>
              <a:ext cx="218122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5400000">
              <a:off x="5562600" y="3419475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4910125" y="2819400"/>
              <a:ext cx="126207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/>
          <p:cNvSpPr txBox="1"/>
          <p:nvPr/>
        </p:nvSpPr>
        <p:spPr>
          <a:xfrm>
            <a:off x="4800600" y="1733341"/>
            <a:ext cx="396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What can we find in this circuit ?</a:t>
            </a:r>
            <a:endParaRPr lang="en-US" sz="20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5029200" y="2741830"/>
            <a:ext cx="396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Do you know how current flow inside ?</a:t>
            </a:r>
            <a:endParaRPr lang="en-US" sz="20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659364" y="4419600"/>
            <a:ext cx="79247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In an electrical circuit, the direction of the current is taken from positive terminal to the negative terminal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0242" name="Picture 2" descr="RÃ©sultat de recherche d'images pour &quot;important&quot;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4109" y="5370724"/>
            <a:ext cx="1732582" cy="842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Isosceles Triangle 37"/>
          <p:cNvSpPr/>
          <p:nvPr/>
        </p:nvSpPr>
        <p:spPr>
          <a:xfrm rot="5400000">
            <a:off x="1957858" y="3133725"/>
            <a:ext cx="132415" cy="1143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/>
          <p:cNvSpPr/>
          <p:nvPr/>
        </p:nvSpPr>
        <p:spPr>
          <a:xfrm rot="16200000" flipH="1">
            <a:off x="1450061" y="1924049"/>
            <a:ext cx="132415" cy="1143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Isosceles Triangle 40"/>
          <p:cNvSpPr/>
          <p:nvPr/>
        </p:nvSpPr>
        <p:spPr>
          <a:xfrm rot="16200000" flipH="1">
            <a:off x="3115143" y="1924050"/>
            <a:ext cx="132415" cy="1143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045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 animBg="1"/>
      <p:bldP spid="40" grpId="0" animBg="1"/>
      <p:bldP spid="4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 circuit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279" y="1441204"/>
            <a:ext cx="4026953" cy="2368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3619" y="3886200"/>
            <a:ext cx="4382273" cy="2302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3857624" y="1424143"/>
            <a:ext cx="1323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Circuit 1</a:t>
            </a:r>
            <a:endParaRPr lang="en-US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3857624" y="3784354"/>
            <a:ext cx="1323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Circuit 2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2659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7445</TotalTime>
  <Words>431</Words>
  <Application>Microsoft Office PowerPoint</Application>
  <PresentationFormat>On-screen Show (4:3)</PresentationFormat>
  <Paragraphs>123</Paragraphs>
  <Slides>19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Concourse</vt:lpstr>
      <vt:lpstr>Electricity</vt:lpstr>
      <vt:lpstr>Marius the Genius</vt:lpstr>
      <vt:lpstr>Remindings</vt:lpstr>
      <vt:lpstr>Electric circuit</vt:lpstr>
      <vt:lpstr>Electric circuit</vt:lpstr>
      <vt:lpstr>Electric circuit</vt:lpstr>
      <vt:lpstr>Electric circuit</vt:lpstr>
      <vt:lpstr>Electric circuit</vt:lpstr>
      <vt:lpstr>Electric circuit</vt:lpstr>
      <vt:lpstr>Electric circuit</vt:lpstr>
      <vt:lpstr>Electric circuit</vt:lpstr>
      <vt:lpstr>Electric circuit</vt:lpstr>
      <vt:lpstr>Electric circuit</vt:lpstr>
      <vt:lpstr>Electric circuit</vt:lpstr>
      <vt:lpstr>Electric circuit</vt:lpstr>
      <vt:lpstr>Electric circuit</vt:lpstr>
      <vt:lpstr>Electric circuit</vt:lpstr>
      <vt:lpstr>Electric circuit</vt:lpstr>
      <vt:lpstr>Electric circuit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45</cp:revision>
  <dcterms:created xsi:type="dcterms:W3CDTF">2019-05-30T03:45:22Z</dcterms:created>
  <dcterms:modified xsi:type="dcterms:W3CDTF">2019-06-10T07:07:17Z</dcterms:modified>
</cp:coreProperties>
</file>